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</p:sldIdLst>
  <p:sldSz cx="7556500" cy="10693400"/>
  <p:notesSz cx="6858000" cy="9144000"/>
  <p:embeddedFontLst>
    <p:embeddedFont>
      <p:font typeface="Inter" panose="02000503000000020004" pitchFamily="2" charset="0"/>
      <p:regular r:id="rId3"/>
      <p:bold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554C"/>
    <a:srgbClr val="4B5C70"/>
    <a:srgbClr val="FFF0C8"/>
    <a:srgbClr val="7A472C"/>
    <a:srgbClr val="5D3116"/>
    <a:srgbClr val="478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257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C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Military #2">
            <a:extLst>
              <a:ext uri="{FF2B5EF4-FFF2-40B4-BE49-F238E27FC236}">
                <a16:creationId xmlns:a16="http://schemas.microsoft.com/office/drawing/2014/main" id="{818306AE-AE14-58D6-15EF-AA359A6C2BE3}"/>
              </a:ext>
            </a:extLst>
          </p:cNvPr>
          <p:cNvGrpSpPr/>
          <p:nvPr/>
        </p:nvGrpSpPr>
        <p:grpSpPr>
          <a:xfrm>
            <a:off x="-429736" y="0"/>
            <a:ext cx="8571872" cy="10356959"/>
            <a:chOff x="-429736" y="0"/>
            <a:chExt cx="8571872" cy="10356959"/>
          </a:xfrm>
        </p:grpSpPr>
        <p:sp>
          <p:nvSpPr>
            <p:cNvPr id="2" name="Background image"/>
            <p:cNvSpPr/>
            <p:nvPr/>
          </p:nvSpPr>
          <p:spPr>
            <a:xfrm>
              <a:off x="0" y="0"/>
              <a:ext cx="7556500" cy="5101762"/>
            </a:xfrm>
            <a:custGeom>
              <a:avLst/>
              <a:gdLst/>
              <a:ahLst/>
              <a:cxnLst/>
              <a:rect l="l" t="t" r="r" b="b"/>
              <a:pathLst>
                <a:path w="7560000" h="5101762">
                  <a:moveTo>
                    <a:pt x="0" y="0"/>
                  </a:moveTo>
                  <a:lnTo>
                    <a:pt x="7560000" y="0"/>
                  </a:lnTo>
                  <a:lnTo>
                    <a:pt x="7560000" y="5101762"/>
                  </a:lnTo>
                  <a:lnTo>
                    <a:pt x="0" y="5101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80000"/>
              </a:blip>
              <a:stretch>
                <a:fillRect l="-644" r="-644"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0" name="Text 3">
              <a:extLst>
                <a:ext uri="{FF2B5EF4-FFF2-40B4-BE49-F238E27FC236}">
                  <a16:creationId xmlns:a16="http://schemas.microsoft.com/office/drawing/2014/main" id="{503060CC-58DD-5CEC-01C5-E25A50F662E6}"/>
                </a:ext>
              </a:extLst>
            </p:cNvPr>
            <p:cNvGrpSpPr/>
            <p:nvPr/>
          </p:nvGrpSpPr>
          <p:grpSpPr>
            <a:xfrm>
              <a:off x="288140" y="10226602"/>
              <a:ext cx="6980220" cy="130357"/>
              <a:chOff x="288140" y="10226602"/>
              <a:chExt cx="6980220" cy="130357"/>
            </a:xfrm>
          </p:grpSpPr>
          <p:sp>
            <p:nvSpPr>
              <p:cNvPr id="21" name="TextBox 21"/>
              <p:cNvSpPr txBox="1"/>
              <p:nvPr/>
            </p:nvSpPr>
            <p:spPr>
              <a:xfrm>
                <a:off x="4466579" y="10226602"/>
                <a:ext cx="2801781" cy="1303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r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Captain Marcus Steele | 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/>
                    <a:sym typeface="Inter"/>
                  </a:rPr>
                  <a:t>recruitment@crimsonhawkdivision.com</a:t>
                </a:r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288140" y="10226602"/>
                <a:ext cx="3153579" cy="1303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>
                  <a:lnSpc>
                    <a:spcPts val="1120"/>
                  </a:lnSpc>
                  <a:spcBef>
                    <a:spcPct val="0"/>
                  </a:spcBef>
                </a:pPr>
                <a:r>
                  <a:rPr lang="en-US" sz="800" b="1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Crimson Hawk Division | </a:t>
                </a:r>
                <a:r>
                  <a:rPr lang="en-US" sz="800" spc="-40" dirty="0">
                    <a:solidFill>
                      <a:srgbClr val="FFFFFF">
                        <a:alpha val="80000"/>
                      </a:srgbClr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"/>
                    <a:sym typeface="Inter"/>
                  </a:rPr>
                  <a:t>457 Liberty Crest Avenue, Falcon Ridge District</a:t>
                </a:r>
              </a:p>
            </p:txBody>
          </p:sp>
        </p:grpSp>
        <p:grpSp>
          <p:nvGrpSpPr>
            <p:cNvPr id="41" name="Text 2">
              <a:extLst>
                <a:ext uri="{FF2B5EF4-FFF2-40B4-BE49-F238E27FC236}">
                  <a16:creationId xmlns:a16="http://schemas.microsoft.com/office/drawing/2014/main" id="{27D66C06-6F09-2489-226C-328A3F894644}"/>
                </a:ext>
              </a:extLst>
            </p:cNvPr>
            <p:cNvGrpSpPr/>
            <p:nvPr/>
          </p:nvGrpSpPr>
          <p:grpSpPr>
            <a:xfrm>
              <a:off x="-107950" y="132660"/>
              <a:ext cx="7772400" cy="2639184"/>
              <a:chOff x="-107950" y="132660"/>
              <a:chExt cx="7772400" cy="2639184"/>
            </a:xfrm>
          </p:grpSpPr>
          <p:sp>
            <p:nvSpPr>
              <p:cNvPr id="3" name="TextBox 3"/>
              <p:cNvSpPr txBox="1"/>
              <p:nvPr/>
            </p:nvSpPr>
            <p:spPr>
              <a:xfrm>
                <a:off x="-107950" y="132660"/>
                <a:ext cx="7772400" cy="2639184"/>
              </a:xfrm>
              <a:prstGeom prst="rect">
                <a:avLst/>
              </a:prstGeom>
            </p:spPr>
            <p:txBody>
              <a:bodyPr wrap="square" lIns="0" tIns="91440" rIns="91440" bIns="0" rtlCol="0" anchor="t">
                <a:spAutoFit/>
              </a:bodyPr>
              <a:lstStyle/>
              <a:p>
                <a:pPr algn="ctr"/>
                <a:r>
                  <a:rPr lang="en-US" sz="16550" b="1" spc="-828" dirty="0">
                    <a:solidFill>
                      <a:srgbClr val="FFFFFF"/>
                    </a:solidFill>
                    <a:latin typeface="Inter" panose="02000503000000020004" pitchFamily="2" charset="0"/>
                    <a:ea typeface="Inter" panose="02000503000000020004" pitchFamily="2" charset="0"/>
                    <a:cs typeface="Inter Bold"/>
                    <a:sym typeface="Inter Bold"/>
                  </a:rPr>
                  <a:t>Military</a:t>
                </a:r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288140" y="478208"/>
                <a:ext cx="1632338" cy="153888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000" dirty="0">
                    <a:solidFill>
                      <a:srgbClr val="FFFFFF">
                        <a:alpha val="89804"/>
                      </a:srgbClr>
                    </a:solidFill>
                    <a:latin typeface="Inter"/>
                    <a:ea typeface="Inter"/>
                    <a:cs typeface="Inter"/>
                    <a:sym typeface="Inter"/>
                  </a:rPr>
                  <a:t>Sign up Sheet</a:t>
                </a:r>
              </a:p>
            </p:txBody>
          </p:sp>
        </p:grpSp>
        <p:grpSp>
          <p:nvGrpSpPr>
            <p:cNvPr id="29" name="Gradient" hidden="1">
              <a:extLst>
                <a:ext uri="{FF2B5EF4-FFF2-40B4-BE49-F238E27FC236}">
                  <a16:creationId xmlns:a16="http://schemas.microsoft.com/office/drawing/2014/main" id="{B762982B-5B6C-3490-5528-23A835D3180C}"/>
                </a:ext>
              </a:extLst>
            </p:cNvPr>
            <p:cNvGrpSpPr/>
            <p:nvPr/>
          </p:nvGrpSpPr>
          <p:grpSpPr>
            <a:xfrm>
              <a:off x="-3501" y="315112"/>
              <a:ext cx="7567001" cy="8957660"/>
              <a:chOff x="-3501" y="315112"/>
              <a:chExt cx="7567001" cy="895766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3501" y="315112"/>
                <a:ext cx="6493117" cy="8957660"/>
              </a:xfrm>
              <a:custGeom>
                <a:avLst/>
                <a:gdLst/>
                <a:ahLst/>
                <a:cxnLst/>
                <a:rect l="l" t="t" r="r" b="b"/>
                <a:pathLst>
                  <a:path w="11943547" h="11943547">
                    <a:moveTo>
                      <a:pt x="0" y="0"/>
                    </a:moveTo>
                    <a:lnTo>
                      <a:pt x="11943547" y="0"/>
                    </a:lnTo>
                    <a:lnTo>
                      <a:pt x="11943547" y="11943547"/>
                    </a:lnTo>
                    <a:lnTo>
                      <a:pt x="0" y="119435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3795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" name="Freeform 6"/>
              <p:cNvSpPr/>
              <p:nvPr/>
            </p:nvSpPr>
            <p:spPr>
              <a:xfrm>
                <a:off x="1070383" y="315112"/>
                <a:ext cx="6493117" cy="8957660"/>
              </a:xfrm>
              <a:custGeom>
                <a:avLst/>
                <a:gdLst/>
                <a:ahLst/>
                <a:cxnLst/>
                <a:rect l="l" t="t" r="r" b="b"/>
                <a:pathLst>
                  <a:path w="11943547" h="11943547">
                    <a:moveTo>
                      <a:pt x="0" y="0"/>
                    </a:moveTo>
                    <a:lnTo>
                      <a:pt x="11943547" y="0"/>
                    </a:lnTo>
                    <a:lnTo>
                      <a:pt x="11943547" y="11943547"/>
                    </a:lnTo>
                    <a:lnTo>
                      <a:pt x="0" y="11943547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-37956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3459791-6AFF-2F10-AC48-24AB4C8AD743}"/>
                </a:ext>
              </a:extLst>
            </p:cNvPr>
            <p:cNvGrpSpPr/>
            <p:nvPr/>
          </p:nvGrpSpPr>
          <p:grpSpPr>
            <a:xfrm>
              <a:off x="-429736" y="879741"/>
              <a:ext cx="8571872" cy="4222022"/>
              <a:chOff x="-429736" y="879741"/>
              <a:chExt cx="8571872" cy="4222022"/>
            </a:xfrm>
          </p:grpSpPr>
          <p:sp>
            <p:nvSpPr>
              <p:cNvPr id="7" name="Image"/>
              <p:cNvSpPr/>
              <p:nvPr/>
            </p:nvSpPr>
            <p:spPr>
              <a:xfrm>
                <a:off x="-429736" y="879741"/>
                <a:ext cx="8571872" cy="4222021"/>
              </a:xfrm>
              <a:custGeom>
                <a:avLst/>
                <a:gdLst/>
                <a:ahLst/>
                <a:cxnLst/>
                <a:rect l="l" t="t" r="r" b="b"/>
                <a:pathLst>
                  <a:path w="8571872" h="5387399">
                    <a:moveTo>
                      <a:pt x="0" y="0"/>
                    </a:moveTo>
                    <a:lnTo>
                      <a:pt x="8571872" y="0"/>
                    </a:lnTo>
                    <a:lnTo>
                      <a:pt x="8571872" y="5387399"/>
                    </a:lnTo>
                    <a:lnTo>
                      <a:pt x="0" y="538739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t="-3959" b="-3156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" name="Gradient Overlay"/>
              <p:cNvSpPr/>
              <p:nvPr/>
            </p:nvSpPr>
            <p:spPr>
              <a:xfrm>
                <a:off x="0" y="4328789"/>
                <a:ext cx="7556500" cy="772974"/>
              </a:xfrm>
              <a:custGeom>
                <a:avLst/>
                <a:gdLst/>
                <a:ahLst/>
                <a:cxnLst/>
                <a:rect l="l" t="t" r="r" b="b"/>
                <a:pathLst>
                  <a:path w="2709333" h="277016">
                    <a:moveTo>
                      <a:pt x="0" y="0"/>
                    </a:moveTo>
                    <a:lnTo>
                      <a:pt x="2709333" y="0"/>
                    </a:lnTo>
                    <a:lnTo>
                      <a:pt x="2709333" y="277016"/>
                    </a:lnTo>
                    <a:lnTo>
                      <a:pt x="0" y="277016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C0C0C">
                      <a:alpha val="0"/>
                    </a:srgbClr>
                  </a:gs>
                  <a:gs pos="100000">
                    <a:srgbClr val="0C0C0C">
                      <a:alpha val="10000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8" name="Gradient">
              <a:extLst>
                <a:ext uri="{FF2B5EF4-FFF2-40B4-BE49-F238E27FC236}">
                  <a16:creationId xmlns:a16="http://schemas.microsoft.com/office/drawing/2014/main" id="{E1322977-C0C1-7EB4-4D56-58E0BE40D037}"/>
                </a:ext>
              </a:extLst>
            </p:cNvPr>
            <p:cNvGrpSpPr/>
            <p:nvPr/>
          </p:nvGrpSpPr>
          <p:grpSpPr>
            <a:xfrm>
              <a:off x="-3500" y="1066054"/>
              <a:ext cx="7560000" cy="8957660"/>
              <a:chOff x="-3500" y="1066054"/>
              <a:chExt cx="7560000" cy="89576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3500" y="1066054"/>
                <a:ext cx="4569262" cy="8957660"/>
              </a:xfrm>
              <a:custGeom>
                <a:avLst/>
                <a:gdLst/>
                <a:ahLst/>
                <a:cxnLst/>
                <a:rect l="l" t="t" r="r" b="b"/>
                <a:pathLst>
                  <a:path w="8957660" h="8957660">
                    <a:moveTo>
                      <a:pt x="0" y="0"/>
                    </a:moveTo>
                    <a:lnTo>
                      <a:pt x="8957660" y="0"/>
                    </a:lnTo>
                    <a:lnTo>
                      <a:pt x="8957660" y="8957661"/>
                    </a:lnTo>
                    <a:lnTo>
                      <a:pt x="0" y="89576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l="-9604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2" name="Freeform 12"/>
              <p:cNvSpPr/>
              <p:nvPr/>
            </p:nvSpPr>
            <p:spPr>
              <a:xfrm>
                <a:off x="2994238" y="1066054"/>
                <a:ext cx="4562262" cy="8957660"/>
              </a:xfrm>
              <a:custGeom>
                <a:avLst/>
                <a:gdLst/>
                <a:ahLst/>
                <a:cxnLst/>
                <a:rect l="l" t="t" r="r" b="b"/>
                <a:pathLst>
                  <a:path w="8957660" h="8957660">
                    <a:moveTo>
                      <a:pt x="0" y="0"/>
                    </a:moveTo>
                    <a:lnTo>
                      <a:pt x="8957660" y="0"/>
                    </a:lnTo>
                    <a:lnTo>
                      <a:pt x="8957660" y="8957661"/>
                    </a:lnTo>
                    <a:lnTo>
                      <a:pt x="0" y="895766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l="-1" r="-96342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8" name="Text 1">
              <a:extLst>
                <a:ext uri="{FF2B5EF4-FFF2-40B4-BE49-F238E27FC236}">
                  <a16:creationId xmlns:a16="http://schemas.microsoft.com/office/drawing/2014/main" id="{479B6214-9AEC-21E0-044F-4F6C718800B0}"/>
                </a:ext>
              </a:extLst>
            </p:cNvPr>
            <p:cNvGrpSpPr/>
            <p:nvPr/>
          </p:nvGrpSpPr>
          <p:grpSpPr>
            <a:xfrm>
              <a:off x="288140" y="3251919"/>
              <a:ext cx="7069120" cy="1306654"/>
              <a:chOff x="288140" y="3251919"/>
              <a:chExt cx="7069120" cy="1306654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363DC090-EE2E-9859-3098-DD43A204B035}"/>
                  </a:ext>
                </a:extLst>
              </p:cNvPr>
              <p:cNvGrpSpPr/>
              <p:nvPr/>
            </p:nvGrpSpPr>
            <p:grpSpPr>
              <a:xfrm>
                <a:off x="5452902" y="3251919"/>
                <a:ext cx="1904358" cy="1306654"/>
                <a:chOff x="5452902" y="3251919"/>
                <a:chExt cx="1904358" cy="1306654"/>
              </a:xfrm>
            </p:grpSpPr>
            <p:sp>
              <p:nvSpPr>
                <p:cNvPr id="15" name="Freeform 15"/>
                <p:cNvSpPr/>
                <p:nvPr/>
              </p:nvSpPr>
              <p:spPr>
                <a:xfrm>
                  <a:off x="6970999" y="3251919"/>
                  <a:ext cx="297360" cy="28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74700">
                      <a:moveTo>
                        <a:pt x="406400" y="0"/>
                      </a:moveTo>
                      <a:lnTo>
                        <a:pt x="502338" y="295909"/>
                      </a:lnTo>
                      <a:lnTo>
                        <a:pt x="812800" y="295909"/>
                      </a:lnTo>
                      <a:lnTo>
                        <a:pt x="561631" y="478791"/>
                      </a:lnTo>
                      <a:lnTo>
                        <a:pt x="657569" y="774700"/>
                      </a:lnTo>
                      <a:lnTo>
                        <a:pt x="406400" y="591819"/>
                      </a:lnTo>
                      <a:lnTo>
                        <a:pt x="155231" y="774700"/>
                      </a:lnTo>
                      <a:lnTo>
                        <a:pt x="251169" y="478791"/>
                      </a:lnTo>
                      <a:lnTo>
                        <a:pt x="0" y="295909"/>
                      </a:lnTo>
                      <a:lnTo>
                        <a:pt x="310462" y="295909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FFFFF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" name="TextBox 24"/>
                <p:cNvSpPr txBox="1"/>
                <p:nvPr/>
              </p:nvSpPr>
              <p:spPr>
                <a:xfrm>
                  <a:off x="5972999" y="3604454"/>
                  <a:ext cx="1384261" cy="692497"/>
                </a:xfrm>
                <a:prstGeom prst="rect">
                  <a:avLst/>
                </a:prstGeom>
              </p:spPr>
              <p:txBody>
                <a:bodyPr lIns="0" tIns="0" rIns="91440" bIns="0" rtlCol="0" anchor="t">
                  <a:spAutoFit/>
                </a:bodyPr>
                <a:lstStyle/>
                <a:p>
                  <a:pPr marL="0" lvl="0" indent="0" algn="r">
                    <a:lnSpc>
                      <a:spcPts val="2700"/>
                    </a:lnSpc>
                    <a:spcBef>
                      <a:spcPct val="0"/>
                    </a:spcBef>
                  </a:pPr>
                  <a:r>
                    <a:rPr lang="en-US" sz="2600" b="1" spc="-131" dirty="0">
                      <a:solidFill>
                        <a:srgbClr val="FFFFFF">
                          <a:alpha val="94902"/>
                        </a:srgb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 Bold"/>
                      <a:sym typeface="Inter Bold"/>
                    </a:rPr>
                    <a:t>Review Process</a:t>
                  </a:r>
                </a:p>
              </p:txBody>
            </p:sp>
            <p:sp>
              <p:nvSpPr>
                <p:cNvPr id="25" name="TextBox 25"/>
                <p:cNvSpPr txBox="1"/>
                <p:nvPr/>
              </p:nvSpPr>
              <p:spPr>
                <a:xfrm>
                  <a:off x="5452902" y="4335111"/>
                  <a:ext cx="1815457" cy="22346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 algn="r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>
                          <a:alpha val="89804"/>
                        </a:srgbClr>
                      </a:solidFill>
                      <a:latin typeface="Inter"/>
                      <a:ea typeface="Inter"/>
                      <a:cs typeface="Inter"/>
                      <a:sym typeface="Inter"/>
                    </a:rPr>
                    <a:t>Your application will undergo review and be evaluated within 2 weeks</a:t>
                  </a: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1D6E1177-4B52-7C88-E078-D85053666AF2}"/>
                  </a:ext>
                </a:extLst>
              </p:cNvPr>
              <p:cNvGrpSpPr/>
              <p:nvPr/>
            </p:nvGrpSpPr>
            <p:grpSpPr>
              <a:xfrm>
                <a:off x="288140" y="3251919"/>
                <a:ext cx="1815457" cy="1288376"/>
                <a:chOff x="288140" y="3251919"/>
                <a:chExt cx="1815457" cy="1288376"/>
              </a:xfrm>
            </p:grpSpPr>
            <p:sp>
              <p:nvSpPr>
                <p:cNvPr id="18" name="Freeform 18"/>
                <p:cNvSpPr/>
                <p:nvPr/>
              </p:nvSpPr>
              <p:spPr>
                <a:xfrm>
                  <a:off x="288140" y="3251919"/>
                  <a:ext cx="297360" cy="28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774700">
                      <a:moveTo>
                        <a:pt x="406400" y="0"/>
                      </a:moveTo>
                      <a:lnTo>
                        <a:pt x="502338" y="295909"/>
                      </a:lnTo>
                      <a:lnTo>
                        <a:pt x="812800" y="295909"/>
                      </a:lnTo>
                      <a:lnTo>
                        <a:pt x="561631" y="478791"/>
                      </a:lnTo>
                      <a:lnTo>
                        <a:pt x="657569" y="774700"/>
                      </a:lnTo>
                      <a:lnTo>
                        <a:pt x="406400" y="591819"/>
                      </a:lnTo>
                      <a:lnTo>
                        <a:pt x="155231" y="774700"/>
                      </a:lnTo>
                      <a:lnTo>
                        <a:pt x="251169" y="478791"/>
                      </a:lnTo>
                      <a:lnTo>
                        <a:pt x="0" y="295909"/>
                      </a:lnTo>
                      <a:lnTo>
                        <a:pt x="310462" y="295909"/>
                      </a:lnTo>
                      <a:lnTo>
                        <a:pt x="406400" y="0"/>
                      </a:lnTo>
                      <a:close/>
                    </a:path>
                  </a:pathLst>
                </a:custGeom>
                <a:solidFill>
                  <a:srgbClr val="FFFFFF">
                    <a:alpha val="89804"/>
                  </a:srgbClr>
                </a:solidFill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288140" y="3604454"/>
                  <a:ext cx="1632338" cy="692497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l">
                    <a:lnSpc>
                      <a:spcPts val="2700"/>
                    </a:lnSpc>
                  </a:pPr>
                  <a:r>
                    <a:rPr lang="en-US" sz="2600" b="1" spc="-131" dirty="0">
                      <a:solidFill>
                        <a:srgbClr val="FFFFFF">
                          <a:alpha val="94902"/>
                        </a:srgb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 Bold"/>
                      <a:sym typeface="Inter Bold"/>
                    </a:rPr>
                    <a:t>Training </a:t>
                  </a:r>
                </a:p>
                <a:p>
                  <a:pPr marL="0" lvl="0" indent="0" algn="l">
                    <a:lnSpc>
                      <a:spcPts val="2700"/>
                    </a:lnSpc>
                  </a:pPr>
                  <a:r>
                    <a:rPr lang="en-US" sz="2600" b="1" spc="-131" dirty="0">
                      <a:solidFill>
                        <a:srgbClr val="FFFFFF">
                          <a:alpha val="94902"/>
                        </a:srgbClr>
                      </a:solidFill>
                      <a:latin typeface="Inter" panose="02000503000000020004" pitchFamily="2" charset="0"/>
                      <a:ea typeface="Inter" panose="02000503000000020004" pitchFamily="2" charset="0"/>
                      <a:cs typeface="Inter Bold"/>
                      <a:sym typeface="Inter Bold"/>
                    </a:rPr>
                    <a:t>Schedule</a:t>
                  </a:r>
                </a:p>
              </p:txBody>
            </p:sp>
            <p:sp>
              <p:nvSpPr>
                <p:cNvPr id="33" name="TextBox 25">
                  <a:extLst>
                    <a:ext uri="{FF2B5EF4-FFF2-40B4-BE49-F238E27FC236}">
                      <a16:creationId xmlns:a16="http://schemas.microsoft.com/office/drawing/2014/main" id="{D0222C38-34CC-3DDB-1A1E-8AF824AF2EE9}"/>
                    </a:ext>
                  </a:extLst>
                </p:cNvPr>
                <p:cNvSpPr txBox="1"/>
                <p:nvPr/>
              </p:nvSpPr>
              <p:spPr>
                <a:xfrm>
                  <a:off x="288140" y="4335111"/>
                  <a:ext cx="1815457" cy="205184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>
                          <a:alpha val="89804"/>
                        </a:srgbClr>
                      </a:solidFill>
                      <a:latin typeface="Inter"/>
                      <a:ea typeface="Inter"/>
                      <a:cs typeface="Inter"/>
                      <a:sym typeface="Inter"/>
                    </a:rPr>
                    <a:t>Recruits must attend the </a:t>
                  </a:r>
                </a:p>
                <a:p>
                  <a:pPr marL="0" lvl="0" indent="0">
                    <a:lnSpc>
                      <a:spcPts val="800"/>
                    </a:lnSpc>
                    <a:spcBef>
                      <a:spcPct val="0"/>
                    </a:spcBef>
                  </a:pPr>
                  <a:r>
                    <a:rPr lang="en-US" sz="800" dirty="0">
                      <a:solidFill>
                        <a:srgbClr val="FFFFFF">
                          <a:alpha val="89804"/>
                        </a:srgbClr>
                      </a:solidFill>
                      <a:latin typeface="Inter"/>
                      <a:ea typeface="Inter"/>
                      <a:cs typeface="Inter"/>
                      <a:sym typeface="Inter"/>
                    </a:rPr>
                    <a:t>mandatory 8 weeks basic training</a:t>
                  </a:r>
                </a:p>
              </p:txBody>
            </p:sp>
          </p:grpSp>
        </p:grpSp>
        <p:sp>
          <p:nvSpPr>
            <p:cNvPr id="20" name="QuickSignup"/>
            <p:cNvSpPr/>
            <p:nvPr/>
          </p:nvSpPr>
          <p:spPr>
            <a:xfrm>
              <a:off x="5873536" y="838587"/>
              <a:ext cx="705151" cy="142132"/>
            </a:xfrm>
            <a:custGeom>
              <a:avLst/>
              <a:gdLst/>
              <a:ahLst/>
              <a:cxnLst/>
              <a:rect l="l" t="t" r="r" b="b"/>
              <a:pathLst>
                <a:path w="705151" h="142132">
                  <a:moveTo>
                    <a:pt x="0" y="0"/>
                  </a:moveTo>
                  <a:lnTo>
                    <a:pt x="705150" y="0"/>
                  </a:lnTo>
                  <a:lnTo>
                    <a:pt x="705150" y="142131"/>
                  </a:lnTo>
                  <a:lnTo>
                    <a:pt x="0" y="1421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  <p:graphicFrame>
        <p:nvGraphicFramePr>
          <p:cNvPr id="13" name="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330507"/>
              </p:ext>
            </p:extLst>
          </p:nvPr>
        </p:nvGraphicFramePr>
        <p:xfrm>
          <a:off x="288140" y="5085741"/>
          <a:ext cx="6980220" cy="5030718"/>
        </p:xfrm>
        <a:graphic>
          <a:graphicData uri="http://schemas.openxmlformats.org/drawingml/2006/table">
            <a:tbl>
              <a:tblPr/>
              <a:tblGrid>
                <a:gridCol w="1396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0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9337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Full Name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Phone Number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Citizenship Status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Physical Fitness Level 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5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en-US" sz="750" b="1" dirty="0">
                          <a:solidFill>
                            <a:srgbClr val="FFFFFF"/>
                          </a:solidFill>
                          <a:latin typeface="Inter" panose="02000503000000020004" pitchFamily="2" charset="0"/>
                          <a:ea typeface="Inter" panose="02000503000000020004" pitchFamily="2" charset="0"/>
                          <a:cs typeface="Inter Bold"/>
                          <a:sym typeface="Inter Bold"/>
                        </a:rPr>
                        <a:t>Reason for Joining</a:t>
                      </a:r>
                      <a:endParaRPr lang="en-US" sz="1100" dirty="0"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C0C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155" cap="flat" cmpd="sng" algn="ctr">
                      <a:solidFill>
                        <a:srgbClr val="0C0C0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73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59337"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9"/>
                        </a:lnSpc>
                        <a:defRPr/>
                      </a:pPr>
                      <a:endParaRPr lang="en-US" sz="700" dirty="0">
                        <a:solidFill>
                          <a:srgbClr val="56554C"/>
                        </a:solidFill>
                        <a:latin typeface="Inter" panose="02000503000000020004" pitchFamily="2" charset="0"/>
                        <a:ea typeface="Inter" panose="02000503000000020004" pitchFamily="2" charset="0"/>
                      </a:endParaRPr>
                    </a:p>
                  </a:txBody>
                  <a:tcPr marL="0" marR="0" marT="0" marB="0" anchor="ctr">
                    <a:lnL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078" cap="flat" cmpd="sng" algn="ctr">
                      <a:solidFill>
                        <a:srgbClr val="AFAF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Inter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Cookout, Food, Military (Portrait)</dc:title>
  <dc:creator>Hoang Anh</dc:creator>
  <cp:lastModifiedBy>Hoang Anh</cp:lastModifiedBy>
  <cp:revision>58</cp:revision>
  <dcterms:created xsi:type="dcterms:W3CDTF">2006-08-16T00:00:00Z</dcterms:created>
  <dcterms:modified xsi:type="dcterms:W3CDTF">2024-12-07T06:31:14Z</dcterms:modified>
  <dc:identifier>DAGYG_-89kI</dc:identifier>
</cp:coreProperties>
</file>