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ormorant Garamond" pitchFamily="2" charset="0"/>
      <p:regular r:id="rId3"/>
      <p:bold r:id="rId4"/>
      <p:italic r:id="rId5"/>
      <p:boldItalic r:id="rId6"/>
    </p:embeddedFont>
    <p:embeddedFont>
      <p:font typeface="Cormorant Garamond Light" pitchFamily="2" charset="0"/>
      <p:regular r:id="rId7"/>
      <p:italic r:id="rId8"/>
    </p:embeddedFont>
    <p:embeddedFont>
      <p:font typeface="DM Sans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A35"/>
    <a:srgbClr val="B16867"/>
    <a:srgbClr val="D40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0" autoAdjust="0"/>
    <p:restoredTop sz="94622" autoAdjust="0"/>
  </p:normalViewPr>
  <p:slideViewPr>
    <p:cSldViewPr>
      <p:cViewPr>
        <p:scale>
          <a:sx n="100" d="100"/>
          <a:sy n="100" d="100"/>
        </p:scale>
        <p:origin x="1848" y="-2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Newsletter #3">
            <a:extLst>
              <a:ext uri="{FF2B5EF4-FFF2-40B4-BE49-F238E27FC236}">
                <a16:creationId xmlns:a16="http://schemas.microsoft.com/office/drawing/2014/main" id="{6B5E9552-C6B9-B2D2-BCFF-7639C69FB42B}"/>
              </a:ext>
            </a:extLst>
          </p:cNvPr>
          <p:cNvGrpSpPr/>
          <p:nvPr/>
        </p:nvGrpSpPr>
        <p:grpSpPr>
          <a:xfrm>
            <a:off x="-34600" y="0"/>
            <a:ext cx="7594600" cy="10500826"/>
            <a:chOff x="-34600" y="0"/>
            <a:chExt cx="7594600" cy="105008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033087C-5669-7A02-CBAD-676008C3E295}"/>
                </a:ext>
              </a:extLst>
            </p:cNvPr>
            <p:cNvGrpSpPr/>
            <p:nvPr/>
          </p:nvGrpSpPr>
          <p:grpSpPr>
            <a:xfrm>
              <a:off x="0" y="0"/>
              <a:ext cx="7560000" cy="2994692"/>
              <a:chOff x="0" y="0"/>
              <a:chExt cx="7560000" cy="2994692"/>
            </a:xfrm>
          </p:grpSpPr>
          <p:pic>
            <p:nvPicPr>
              <p:cNvPr id="3" name="Image"/>
              <p:cNvPicPr>
                <a:picLocks noChangeAspect="1"/>
              </p:cNvPicPr>
              <p:nvPr/>
            </p:nvPicPr>
            <p:blipFill>
              <a:blip r:embed="rId2">
                <a:alphaModFix amt="50000"/>
              </a:blip>
              <a:srcRect t="30061" b="16487"/>
              <a:stretch/>
            </p:blipFill>
            <p:spPr>
              <a:xfrm>
                <a:off x="0" y="0"/>
                <a:ext cx="7560000" cy="2692295"/>
              </a:xfrm>
              <a:prstGeom prst="rect">
                <a:avLst/>
              </a:prstGeom>
            </p:spPr>
          </p:pic>
          <p:sp>
            <p:nvSpPr>
              <p:cNvPr id="5" name="Gradient Overlay"/>
              <p:cNvSpPr/>
              <p:nvPr/>
            </p:nvSpPr>
            <p:spPr>
              <a:xfrm rot="10800000">
                <a:off x="0" y="424295"/>
                <a:ext cx="7560000" cy="2376744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5177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51772"/>
                    </a:lnTo>
                    <a:lnTo>
                      <a:pt x="0" y="851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E2E24">
                      <a:alpha val="100000"/>
                    </a:srgbClr>
                  </a:gs>
                  <a:gs pos="100000">
                    <a:srgbClr val="1E2E24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Gradient Overlay"/>
              <p:cNvSpPr/>
              <p:nvPr/>
            </p:nvSpPr>
            <p:spPr>
              <a:xfrm rot="10800000">
                <a:off x="0" y="458662"/>
                <a:ext cx="7556500" cy="2536030"/>
              </a:xfrm>
              <a:custGeom>
                <a:avLst/>
                <a:gdLst/>
                <a:ahLst/>
                <a:cxnLst/>
                <a:rect l="l" t="t" r="r" b="b"/>
                <a:pathLst>
                  <a:path w="2837824" h="908856">
                    <a:moveTo>
                      <a:pt x="0" y="0"/>
                    </a:moveTo>
                    <a:lnTo>
                      <a:pt x="2837824" y="0"/>
                    </a:lnTo>
                    <a:lnTo>
                      <a:pt x="2837824" y="908856"/>
                    </a:lnTo>
                    <a:lnTo>
                      <a:pt x="0" y="9088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E2E24">
                      <a:alpha val="100000"/>
                    </a:srgbClr>
                  </a:gs>
                  <a:gs pos="100000">
                    <a:srgbClr val="1E2E24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7860024-E1C9-9977-2DB5-BC21DA8C0A5C}"/>
                </a:ext>
              </a:extLst>
            </p:cNvPr>
            <p:cNvGrpSpPr/>
            <p:nvPr/>
          </p:nvGrpSpPr>
          <p:grpSpPr>
            <a:xfrm>
              <a:off x="-34600" y="176881"/>
              <a:ext cx="7553000" cy="2154436"/>
              <a:chOff x="-34600" y="176881"/>
              <a:chExt cx="7553000" cy="2154436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-34600" y="176881"/>
                <a:ext cx="7553000" cy="21544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4000" spc="-699" dirty="0">
                    <a:solidFill>
                      <a:srgbClr val="FFFFFF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Newsletter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437795" y="411585"/>
                <a:ext cx="1283055" cy="215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1400" spc="-70" dirty="0">
                    <a:solidFill>
                      <a:srgbClr val="FFFFFF">
                        <a:alpha val="69804"/>
                      </a:srgbClr>
                    </a:solidFill>
                    <a:latin typeface="Cormorant Garamond Light"/>
                    <a:ea typeface="Cormorant Garamond Light"/>
                    <a:cs typeface="Cormorant Garamond Light"/>
                    <a:sym typeface="Cormorant Garamond Light"/>
                  </a:rPr>
                  <a:t>Sign up Sheet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56D66EC-FE77-EFAC-B092-6CE2EAB3C393}"/>
                </a:ext>
              </a:extLst>
            </p:cNvPr>
            <p:cNvGrpSpPr/>
            <p:nvPr/>
          </p:nvGrpSpPr>
          <p:grpSpPr>
            <a:xfrm>
              <a:off x="4022887" y="2097896"/>
              <a:ext cx="3096460" cy="326391"/>
              <a:chOff x="4022887" y="2097896"/>
              <a:chExt cx="3096460" cy="326391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4022887" y="2097896"/>
                <a:ext cx="1335895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899" dirty="0">
                    <a:solidFill>
                      <a:srgbClr val="FFFFFF">
                        <a:alpha val="69804"/>
                      </a:srgbClr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Exclusive Offers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022887" y="2262704"/>
                <a:ext cx="3096460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050" spc="-58" dirty="0">
                    <a:solidFill>
                      <a:srgbClr val="FFFFFF">
                        <a:alpha val="69804"/>
                      </a:srgbClr>
                    </a:solidFill>
                    <a:latin typeface="DM Sans" pitchFamily="2" charset="0"/>
                    <a:ea typeface="DM Sans 2"/>
                    <a:cs typeface="DM Sans 2"/>
                    <a:sym typeface="DM Sans 2"/>
                  </a:rPr>
                  <a:t>Receive a free e-book/resource as a welcome gift!</a:t>
                </a:r>
              </a:p>
            </p:txBody>
          </p:sp>
        </p:grpSp>
        <p:sp>
          <p:nvSpPr>
            <p:cNvPr id="14" name="AutoShape 14"/>
            <p:cNvSpPr/>
            <p:nvPr/>
          </p:nvSpPr>
          <p:spPr>
            <a:xfrm flipV="1">
              <a:off x="3778250" y="2071450"/>
              <a:ext cx="0" cy="379284"/>
            </a:xfrm>
            <a:prstGeom prst="line">
              <a:avLst/>
            </a:prstGeom>
            <a:ln w="9525" cap="flat">
              <a:solidFill>
                <a:srgbClr val="FFFFFF">
                  <a:alpha val="32941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8AA6CF9-CFBB-16ED-1E70-18648C1E747F}"/>
                </a:ext>
              </a:extLst>
            </p:cNvPr>
            <p:cNvGrpSpPr/>
            <p:nvPr/>
          </p:nvGrpSpPr>
          <p:grpSpPr>
            <a:xfrm>
              <a:off x="437795" y="2097896"/>
              <a:ext cx="3094616" cy="326391"/>
              <a:chOff x="437795" y="2097896"/>
              <a:chExt cx="3094616" cy="326391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1990216" y="2097896"/>
                <a:ext cx="1542195" cy="1383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899" dirty="0">
                    <a:solidFill>
                      <a:srgbClr val="FFFFFF">
                        <a:alpha val="69804"/>
                      </a:srgbClr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Signup Benefits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37795" y="2262704"/>
                <a:ext cx="3094616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1050" spc="-58" dirty="0">
                    <a:solidFill>
                      <a:srgbClr val="FFFFFF">
                        <a:alpha val="69804"/>
                      </a:srgbClr>
                    </a:solidFill>
                    <a:latin typeface="DM Sans" pitchFamily="2" charset="0"/>
                    <a:ea typeface="DM Sans 2"/>
                    <a:cs typeface="DM Sans 2"/>
                    <a:sym typeface="DM Sans 2"/>
                  </a:rPr>
                  <a:t>Enjoy personalized content tailored to your interests</a:t>
                </a:r>
              </a:p>
            </p:txBody>
          </p:sp>
        </p:grpSp>
        <p:sp>
          <p:nvSpPr>
            <p:cNvPr id="19" name="QuickSignup"/>
            <p:cNvSpPr/>
            <p:nvPr/>
          </p:nvSpPr>
          <p:spPr>
            <a:xfrm>
              <a:off x="3427425" y="10358694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0" y="0"/>
                  </a:lnTo>
                  <a:lnTo>
                    <a:pt x="705150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0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36226"/>
              </p:ext>
            </p:extLst>
          </p:nvPr>
        </p:nvGraphicFramePr>
        <p:xfrm>
          <a:off x="437474" y="2806280"/>
          <a:ext cx="6681552" cy="7438109"/>
        </p:xfrm>
        <a:graphic>
          <a:graphicData uri="http://schemas.openxmlformats.org/drawingml/2006/table">
            <a:tbl>
              <a:tblPr/>
              <a:tblGrid>
                <a:gridCol w="167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19"/>
                        </a:lnSpc>
                        <a:defRPr/>
                      </a:pPr>
                      <a:r>
                        <a:rPr lang="en-US" sz="999" b="1" dirty="0">
                          <a:solidFill>
                            <a:srgbClr val="FFFFFF"/>
                          </a:solidFill>
                          <a:latin typeface="Cormorant Garamond" pitchFamily="2" charset="0"/>
                          <a:ea typeface="Cormorant Garamond" pitchFamily="2" charset="0"/>
                          <a:cs typeface="Cormorant Garamond Bold"/>
                          <a:sym typeface="Cormorant Garamond Bold"/>
                        </a:rPr>
                        <a:t>Full Name</a:t>
                      </a:r>
                      <a:endParaRPr lang="en-US" sz="1100" dirty="0">
                        <a:latin typeface="Cormorant Garamond" pitchFamily="2" charset="0"/>
                        <a:ea typeface="Cormorant Garamond" pitchFamily="2" charset="0"/>
                      </a:endParaRPr>
                    </a:p>
                  </a:txBody>
                  <a:tcPr marL="0" marR="0" marT="0" marB="0" anchor="ctr">
                    <a:lnL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4A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19"/>
                        </a:lnSpc>
                        <a:defRPr/>
                      </a:pPr>
                      <a:r>
                        <a:rPr lang="en-US" sz="999" b="1" u="none" strike="noStrike" dirty="0">
                          <a:solidFill>
                            <a:srgbClr val="FFFFFF"/>
                          </a:solidFill>
                          <a:latin typeface="Cormorant Garamond" pitchFamily="2" charset="0"/>
                          <a:ea typeface="Cormorant Garamond" pitchFamily="2" charset="0"/>
                          <a:cs typeface="Cormorant Garamond Bold"/>
                          <a:sym typeface="Cormorant Garamond Bold"/>
                        </a:rPr>
                        <a:t>Phone</a:t>
                      </a:r>
                      <a:endParaRPr lang="en-US" sz="1100" dirty="0">
                        <a:latin typeface="Cormorant Garamond" pitchFamily="2" charset="0"/>
                        <a:ea typeface="Cormorant Garamond" pitchFamily="2" charset="0"/>
                      </a:endParaRPr>
                    </a:p>
                  </a:txBody>
                  <a:tcPr marL="0" marR="0" marT="0" marB="0" anchor="ctr">
                    <a:lnL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4A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19"/>
                        </a:lnSpc>
                        <a:defRPr/>
                      </a:pPr>
                      <a:r>
                        <a:rPr lang="en-US" sz="999" b="1" u="none" strike="noStrike" dirty="0">
                          <a:solidFill>
                            <a:srgbClr val="FFFFFF"/>
                          </a:solidFill>
                          <a:latin typeface="Cormorant Garamond" pitchFamily="2" charset="0"/>
                          <a:ea typeface="Cormorant Garamond" pitchFamily="2" charset="0"/>
                          <a:cs typeface="Cormorant Garamond Bold"/>
                          <a:sym typeface="Cormorant Garamond Bold"/>
                        </a:rPr>
                        <a:t>Email</a:t>
                      </a:r>
                      <a:endParaRPr lang="en-US" sz="1100" dirty="0">
                        <a:latin typeface="Cormorant Garamond" pitchFamily="2" charset="0"/>
                        <a:ea typeface="Cormorant Garamond" pitchFamily="2" charset="0"/>
                      </a:endParaRPr>
                    </a:p>
                  </a:txBody>
                  <a:tcPr marL="0" marR="0" marT="0" marB="0" anchor="ctr">
                    <a:lnL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4A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19"/>
                        </a:lnSpc>
                        <a:defRPr/>
                      </a:pPr>
                      <a:r>
                        <a:rPr lang="en-US" sz="999" b="1" dirty="0">
                          <a:solidFill>
                            <a:srgbClr val="FFFFFF"/>
                          </a:solidFill>
                          <a:latin typeface="Cormorant Garamond" pitchFamily="2" charset="0"/>
                          <a:ea typeface="Cormorant Garamond" pitchFamily="2" charset="0"/>
                          <a:cs typeface="Cormorant Garamond Bold"/>
                          <a:sym typeface="Cormorant Garamond Bold"/>
                        </a:rPr>
                        <a:t>Interests</a:t>
                      </a:r>
                      <a:endParaRPr lang="en-US" sz="1100" dirty="0">
                        <a:latin typeface="Cormorant Garamond" pitchFamily="2" charset="0"/>
                        <a:ea typeface="Cormorant Garamond" pitchFamily="2" charset="0"/>
                      </a:endParaRPr>
                    </a:p>
                  </a:txBody>
                  <a:tcPr marL="0" marR="0" marT="0" marB="0" anchor="ctr">
                    <a:lnL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192" cap="flat" cmpd="sng" algn="ctr">
                      <a:solidFill>
                        <a:srgbClr val="664A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4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99"/>
                        </a:lnSpc>
                        <a:spcBef>
                          <a:spcPct val="0"/>
                        </a:spcBef>
                        <a:defRPr/>
                      </a:pPr>
                      <a:endParaRPr lang="en-US" sz="900" dirty="0">
                        <a:solidFill>
                          <a:srgbClr val="664A3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C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Cormorant Garamond</vt:lpstr>
      <vt:lpstr>DM Sans</vt:lpstr>
      <vt:lpstr>Arial</vt:lpstr>
      <vt:lpstr>Calibri</vt:lpstr>
      <vt:lpstr>Cormorant Garamond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Chili Cook Off, Newsletter, White Elephant (Portrait)</dc:title>
  <dc:creator>Hoang Anh</dc:creator>
  <cp:lastModifiedBy>Hoang Anh</cp:lastModifiedBy>
  <cp:revision>17</cp:revision>
  <dcterms:created xsi:type="dcterms:W3CDTF">2006-08-16T00:00:00Z</dcterms:created>
  <dcterms:modified xsi:type="dcterms:W3CDTF">2024-11-22T09:22:54Z</dcterms:modified>
  <dc:identifier>DAGWy3sehww</dc:identifier>
</cp:coreProperties>
</file>