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3" r:id="rId2"/>
  </p:sldIdLst>
  <p:sldSz cx="7556500" cy="10693400"/>
  <p:notesSz cx="6858000" cy="9144000"/>
  <p:embeddedFontLst>
    <p:embeddedFont>
      <p:font typeface="DM Sans" pitchFamily="2" charset="0"/>
      <p:regular r:id="rId3"/>
      <p:bold r:id="rId4"/>
      <p:italic r:id="rId5"/>
      <p:boldItalic r:id="rId6"/>
    </p:embeddedFont>
    <p:embeddedFont>
      <p:font typeface="DM Sans SemiBold" pitchFamily="2" charset="0"/>
      <p:bold r:id="rId7"/>
      <p:boldItalic r:id="rId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9E9"/>
    <a:srgbClr val="65620D"/>
    <a:srgbClr val="13544E"/>
    <a:srgbClr val="062C1A"/>
    <a:srgbClr val="1F55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2868" y="564"/>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theme" Target="theme/theme1.xml"/><Relationship Id="rId5" Type="http://schemas.openxmlformats.org/officeDocument/2006/relationships/font" Target="fonts/font3.fntdata"/><Relationship Id="rId10"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3368" userDrawn="1">
          <p15:clr>
            <a:srgbClr val="FBAE40"/>
          </p15:clr>
        </p15:guide>
        <p15:guide id="2" pos="23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380" userDrawn="1">
          <p15:clr>
            <a:srgbClr val="F26B43"/>
          </p15:clr>
        </p15:guide>
        <p15:guide id="3" pos="4760" userDrawn="1">
          <p15:clr>
            <a:srgbClr val="F26B43"/>
          </p15:clr>
        </p15:guide>
        <p15:guide id="4" userDrawn="1">
          <p15:clr>
            <a:srgbClr val="F26B43"/>
          </p15:clr>
        </p15:guide>
        <p15:guide id="5" orient="horz" pos="3368" userDrawn="1">
          <p15:clr>
            <a:srgbClr val="F26B43"/>
          </p15:clr>
        </p15:guide>
        <p15:guide id="6" orient="horz" userDrawn="1">
          <p15:clr>
            <a:srgbClr val="F26B43"/>
          </p15:clr>
        </p15:guide>
        <p15:guide id="7" orient="horz" pos="67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544E"/>
        </a:solidFill>
        <a:effectLst/>
      </p:bgPr>
    </p:bg>
    <p:spTree>
      <p:nvGrpSpPr>
        <p:cNvPr id="1" name=""/>
        <p:cNvGrpSpPr/>
        <p:nvPr/>
      </p:nvGrpSpPr>
      <p:grpSpPr>
        <a:xfrm>
          <a:off x="0" y="0"/>
          <a:ext cx="0" cy="0"/>
          <a:chOff x="0" y="0"/>
          <a:chExt cx="0" cy="0"/>
        </a:xfrm>
      </p:grpSpPr>
      <p:grpSp>
        <p:nvGrpSpPr>
          <p:cNvPr id="25" name="Potluck #1">
            <a:extLst>
              <a:ext uri="{FF2B5EF4-FFF2-40B4-BE49-F238E27FC236}">
                <a16:creationId xmlns:a16="http://schemas.microsoft.com/office/drawing/2014/main" id="{E50A355D-ED0F-A638-8029-F74165D56FBB}"/>
              </a:ext>
            </a:extLst>
          </p:cNvPr>
          <p:cNvGrpSpPr/>
          <p:nvPr/>
        </p:nvGrpSpPr>
        <p:grpSpPr>
          <a:xfrm>
            <a:off x="0" y="0"/>
            <a:ext cx="7560000" cy="10365536"/>
            <a:chOff x="0" y="0"/>
            <a:chExt cx="7560000" cy="10365536"/>
          </a:xfrm>
        </p:grpSpPr>
        <p:grpSp>
          <p:nvGrpSpPr>
            <p:cNvPr id="16" name="Group 15">
              <a:extLst>
                <a:ext uri="{FF2B5EF4-FFF2-40B4-BE49-F238E27FC236}">
                  <a16:creationId xmlns:a16="http://schemas.microsoft.com/office/drawing/2014/main" id="{EB110509-0B71-6761-3D00-489FA283F746}"/>
                </a:ext>
              </a:extLst>
            </p:cNvPr>
            <p:cNvGrpSpPr/>
            <p:nvPr/>
          </p:nvGrpSpPr>
          <p:grpSpPr>
            <a:xfrm>
              <a:off x="0" y="0"/>
              <a:ext cx="7560000" cy="2692295"/>
              <a:chOff x="0" y="0"/>
              <a:chExt cx="7560000" cy="2692295"/>
            </a:xfrm>
          </p:grpSpPr>
          <p:pic>
            <p:nvPicPr>
              <p:cNvPr id="3" name="Image"/>
              <p:cNvPicPr>
                <a:picLocks noChangeAspect="1"/>
              </p:cNvPicPr>
              <p:nvPr/>
            </p:nvPicPr>
            <p:blipFill>
              <a:blip r:embed="rId2">
                <a:alphaModFix amt="50000"/>
              </a:blip>
              <a:srcRect t="36715" b="27672"/>
              <a:stretch/>
            </p:blipFill>
            <p:spPr>
              <a:xfrm>
                <a:off x="0" y="0"/>
                <a:ext cx="7560000" cy="2692295"/>
              </a:xfrm>
              <a:prstGeom prst="rect">
                <a:avLst/>
              </a:prstGeom>
            </p:spPr>
          </p:pic>
          <p:sp>
            <p:nvSpPr>
              <p:cNvPr id="5" name="Gradient Overlay"/>
              <p:cNvSpPr/>
              <p:nvPr/>
            </p:nvSpPr>
            <p:spPr>
              <a:xfrm rot="10800000">
                <a:off x="0" y="315551"/>
                <a:ext cx="7556500" cy="2376744"/>
              </a:xfrm>
              <a:custGeom>
                <a:avLst/>
                <a:gdLst/>
                <a:ahLst/>
                <a:cxnLst/>
                <a:rect l="l" t="t" r="r" b="b"/>
                <a:pathLst>
                  <a:path w="2709333" h="851772">
                    <a:moveTo>
                      <a:pt x="0" y="0"/>
                    </a:moveTo>
                    <a:lnTo>
                      <a:pt x="2709333" y="0"/>
                    </a:lnTo>
                    <a:lnTo>
                      <a:pt x="2709333" y="851772"/>
                    </a:lnTo>
                    <a:lnTo>
                      <a:pt x="0" y="851772"/>
                    </a:lnTo>
                    <a:close/>
                  </a:path>
                </a:pathLst>
              </a:custGeom>
              <a:gradFill rotWithShape="1">
                <a:gsLst>
                  <a:gs pos="0">
                    <a:srgbClr val="13544E">
                      <a:alpha val="100000"/>
                    </a:srgbClr>
                  </a:gs>
                  <a:gs pos="100000">
                    <a:srgbClr val="13544E">
                      <a:alpha val="0"/>
                    </a:srgbClr>
                  </a:gs>
                </a:gsLst>
                <a:lin ang="5400000"/>
              </a:gradFill>
            </p:spPr>
            <p:txBody>
              <a:bodyPr/>
              <a:lstStyle/>
              <a:p>
                <a:endParaRPr lang="en-US" dirty="0"/>
              </a:p>
            </p:txBody>
          </p:sp>
        </p:grpSp>
        <p:sp>
          <p:nvSpPr>
            <p:cNvPr id="7" name="Gradient mask"/>
            <p:cNvSpPr/>
            <p:nvPr/>
          </p:nvSpPr>
          <p:spPr>
            <a:xfrm>
              <a:off x="0" y="0"/>
              <a:ext cx="2370909" cy="2357131"/>
            </a:xfrm>
            <a:custGeom>
              <a:avLst/>
              <a:gdLst/>
              <a:ahLst/>
              <a:cxnLst/>
              <a:rect l="l" t="t" r="r" b="b"/>
              <a:pathLst>
                <a:path w="3768463" h="3768463">
                  <a:moveTo>
                    <a:pt x="0" y="0"/>
                  </a:moveTo>
                  <a:lnTo>
                    <a:pt x="3768463" y="0"/>
                  </a:lnTo>
                  <a:lnTo>
                    <a:pt x="3768463" y="3768463"/>
                  </a:lnTo>
                  <a:lnTo>
                    <a:pt x="0" y="3768463"/>
                  </a:lnTo>
                  <a:lnTo>
                    <a:pt x="0" y="0"/>
                  </a:lnTo>
                  <a:close/>
                </a:path>
              </a:pathLst>
            </a:custGeom>
            <a:blipFill>
              <a:blip r:embed="rId3">
                <a:extLst>
                  <a:ext uri="{96DAC541-7B7A-43D3-8B79-37D633B846F1}">
                    <asvg:svgBlip xmlns:asvg="http://schemas.microsoft.com/office/drawing/2016/SVG/main" r:embed="rId4"/>
                  </a:ext>
                </a:extLst>
              </a:blip>
              <a:stretch>
                <a:fillRect l="-58946" t="-59876" b="1"/>
              </a:stretch>
            </a:blipFill>
          </p:spPr>
          <p:txBody>
            <a:bodyPr/>
            <a:lstStyle/>
            <a:p>
              <a:endParaRPr lang="en-US" dirty="0"/>
            </a:p>
          </p:txBody>
        </p:sp>
        <p:sp>
          <p:nvSpPr>
            <p:cNvPr id="12" name="TextBox 12"/>
            <p:cNvSpPr txBox="1"/>
            <p:nvPr/>
          </p:nvSpPr>
          <p:spPr>
            <a:xfrm>
              <a:off x="267636" y="10089370"/>
              <a:ext cx="5752572" cy="276166"/>
            </a:xfrm>
            <a:prstGeom prst="rect">
              <a:avLst/>
            </a:prstGeom>
          </p:spPr>
          <p:txBody>
            <a:bodyPr lIns="0" tIns="0" rIns="0" bIns="0" rtlCol="0" anchor="t">
              <a:spAutoFit/>
            </a:bodyPr>
            <a:lstStyle/>
            <a:p>
              <a:pPr algn="l">
                <a:lnSpc>
                  <a:spcPts val="1120"/>
                </a:lnSpc>
                <a:spcBef>
                  <a:spcPct val="0"/>
                </a:spcBef>
              </a:pPr>
              <a:r>
                <a:rPr lang="en-US" sz="800" i="1" spc="-40" dirty="0">
                  <a:solidFill>
                    <a:srgbClr val="FFFFFF">
                      <a:alpha val="69804"/>
                    </a:srgbClr>
                  </a:solidFill>
                  <a:latin typeface="DM Sans" pitchFamily="2" charset="0"/>
                  <a:ea typeface="DM Sans Italics"/>
                  <a:cs typeface="DM Sans Italics"/>
                  <a:sym typeface="DM Sans Italics"/>
                </a:rPr>
                <a:t>Ensure all sections of the form are completed, including your full name, accurate contact information, the specific dish or item you plan to bring. This will help us coordinate effectively, avoid duplicates, and make sure everyone has a delightful experience at the event.</a:t>
              </a:r>
            </a:p>
          </p:txBody>
        </p:sp>
        <p:grpSp>
          <p:nvGrpSpPr>
            <p:cNvPr id="23" name="Group 22">
              <a:extLst>
                <a:ext uri="{FF2B5EF4-FFF2-40B4-BE49-F238E27FC236}">
                  <a16:creationId xmlns:a16="http://schemas.microsoft.com/office/drawing/2014/main" id="{FD8B78D6-6787-57A3-24DB-352C74DD90DF}"/>
                </a:ext>
              </a:extLst>
            </p:cNvPr>
            <p:cNvGrpSpPr/>
            <p:nvPr/>
          </p:nvGrpSpPr>
          <p:grpSpPr>
            <a:xfrm>
              <a:off x="4610382" y="650993"/>
              <a:ext cx="2654105" cy="1050812"/>
              <a:chOff x="4610382" y="650993"/>
              <a:chExt cx="2654105" cy="1050812"/>
            </a:xfrm>
          </p:grpSpPr>
          <p:sp>
            <p:nvSpPr>
              <p:cNvPr id="14" name="TextBox 14"/>
              <p:cNvSpPr txBox="1"/>
              <p:nvPr/>
            </p:nvSpPr>
            <p:spPr>
              <a:xfrm>
                <a:off x="5683251" y="650993"/>
                <a:ext cx="1581236" cy="477054"/>
              </a:xfrm>
              <a:prstGeom prst="rect">
                <a:avLst/>
              </a:prstGeom>
            </p:spPr>
            <p:txBody>
              <a:bodyPr wrap="square" lIns="0" tIns="0" rIns="0" bIns="0" rtlCol="0" anchor="t">
                <a:spAutoFit/>
              </a:bodyPr>
              <a:lstStyle/>
              <a:p>
                <a:pPr marL="0" lvl="0" indent="0" algn="r">
                  <a:spcBef>
                    <a:spcPct val="0"/>
                  </a:spcBef>
                </a:pPr>
                <a:r>
                  <a:rPr lang="en-US" sz="3100" b="1" u="none" strike="noStrike" spc="-62" dirty="0">
                    <a:solidFill>
                      <a:srgbClr val="FFFFFF">
                        <a:alpha val="89804"/>
                      </a:srgbClr>
                    </a:solidFill>
                    <a:latin typeface="DM Sans SemiBold" pitchFamily="2" charset="0"/>
                    <a:ea typeface="DM Sans Semi-Bold"/>
                    <a:cs typeface="DM Sans Semi-Bold"/>
                    <a:sym typeface="DM Sans Semi-Bold"/>
                  </a:rPr>
                  <a:t>Center</a:t>
                </a:r>
              </a:p>
            </p:txBody>
          </p:sp>
          <p:sp>
            <p:nvSpPr>
              <p:cNvPr id="15" name="TextBox 15"/>
              <p:cNvSpPr txBox="1"/>
              <p:nvPr/>
            </p:nvSpPr>
            <p:spPr>
              <a:xfrm>
                <a:off x="4610382" y="1424806"/>
                <a:ext cx="2654104" cy="276999"/>
              </a:xfrm>
              <a:prstGeom prst="rect">
                <a:avLst/>
              </a:prstGeom>
            </p:spPr>
            <p:txBody>
              <a:bodyPr lIns="0" tIns="0" rIns="0" bIns="0" rtlCol="0" anchor="t">
                <a:spAutoFit/>
              </a:bodyPr>
              <a:lstStyle/>
              <a:p>
                <a:pPr algn="r"/>
                <a:r>
                  <a:rPr lang="en-US" spc="-99" dirty="0">
                    <a:solidFill>
                      <a:srgbClr val="FFFFFF">
                        <a:alpha val="69804"/>
                      </a:srgbClr>
                    </a:solidFill>
                    <a:latin typeface="DM Sans"/>
                    <a:ea typeface="DM Sans"/>
                    <a:cs typeface="DM Sans"/>
                    <a:sym typeface="DM Sans"/>
                  </a:rPr>
                  <a:t>23.12 | 3:00 PM</a:t>
                </a:r>
              </a:p>
            </p:txBody>
          </p:sp>
          <p:sp>
            <p:nvSpPr>
              <p:cNvPr id="17" name="TextBox 14">
                <a:extLst>
                  <a:ext uri="{FF2B5EF4-FFF2-40B4-BE49-F238E27FC236}">
                    <a16:creationId xmlns:a16="http://schemas.microsoft.com/office/drawing/2014/main" id="{B09BC70C-C32F-0FE1-A6E4-E033561DDA9E}"/>
                  </a:ext>
                </a:extLst>
              </p:cNvPr>
              <p:cNvSpPr txBox="1"/>
              <p:nvPr/>
            </p:nvSpPr>
            <p:spPr>
              <a:xfrm>
                <a:off x="5683251" y="970740"/>
                <a:ext cx="1581236" cy="477054"/>
              </a:xfrm>
              <a:prstGeom prst="rect">
                <a:avLst/>
              </a:prstGeom>
            </p:spPr>
            <p:txBody>
              <a:bodyPr wrap="square" lIns="0" tIns="0" rIns="0" bIns="0" rtlCol="0" anchor="t">
                <a:spAutoFit/>
              </a:bodyPr>
              <a:lstStyle/>
              <a:p>
                <a:pPr marL="0" lvl="0" indent="0" algn="r">
                  <a:spcBef>
                    <a:spcPct val="0"/>
                  </a:spcBef>
                </a:pPr>
                <a:r>
                  <a:rPr lang="en-US" sz="3100" b="1" u="none" strike="noStrike" spc="-62" dirty="0">
                    <a:solidFill>
                      <a:srgbClr val="FFFFFF">
                        <a:alpha val="89804"/>
                      </a:srgbClr>
                    </a:solidFill>
                    <a:latin typeface="DM Sans SemiBold" pitchFamily="2" charset="0"/>
                    <a:ea typeface="DM Sans Semi-Bold"/>
                    <a:cs typeface="DM Sans Semi-Bold"/>
                    <a:sym typeface="DM Sans Semi-Bold"/>
                  </a:rPr>
                  <a:t>Kitchen</a:t>
                </a:r>
              </a:p>
            </p:txBody>
          </p:sp>
        </p:grpSp>
        <p:grpSp>
          <p:nvGrpSpPr>
            <p:cNvPr id="22" name="Group 21">
              <a:extLst>
                <a:ext uri="{FF2B5EF4-FFF2-40B4-BE49-F238E27FC236}">
                  <a16:creationId xmlns:a16="http://schemas.microsoft.com/office/drawing/2014/main" id="{0F8D7610-C3F3-A0D5-A48F-1E72E7ECADFA}"/>
                </a:ext>
              </a:extLst>
            </p:cNvPr>
            <p:cNvGrpSpPr/>
            <p:nvPr/>
          </p:nvGrpSpPr>
          <p:grpSpPr>
            <a:xfrm>
              <a:off x="190926" y="450968"/>
              <a:ext cx="4501214" cy="1565792"/>
              <a:chOff x="190926" y="450968"/>
              <a:chExt cx="4501214" cy="1565792"/>
            </a:xfrm>
          </p:grpSpPr>
          <p:sp>
            <p:nvSpPr>
              <p:cNvPr id="10" name="TextBox 10"/>
              <p:cNvSpPr txBox="1"/>
              <p:nvPr/>
            </p:nvSpPr>
            <p:spPr>
              <a:xfrm>
                <a:off x="190926" y="454345"/>
                <a:ext cx="4501214" cy="1562415"/>
              </a:xfrm>
              <a:prstGeom prst="rect">
                <a:avLst/>
              </a:prstGeom>
            </p:spPr>
            <p:txBody>
              <a:bodyPr wrap="square" lIns="0" tIns="0" rIns="0" bIns="0" rtlCol="0" anchor="t">
                <a:spAutoFit/>
              </a:bodyPr>
              <a:lstStyle/>
              <a:p>
                <a:pPr marL="0" lvl="0" indent="0" algn="l">
                  <a:spcBef>
                    <a:spcPct val="0"/>
                  </a:spcBef>
                </a:pPr>
                <a:r>
                  <a:rPr lang="en-US" sz="10153" b="1" spc="-548" dirty="0">
                    <a:solidFill>
                      <a:srgbClr val="FFFFFF"/>
                    </a:solidFill>
                    <a:latin typeface="DM Sans SemiBold" pitchFamily="2" charset="0"/>
                    <a:ea typeface="DM Sans Semi-Bold"/>
                    <a:cs typeface="DM Sans Semi-Bold"/>
                    <a:sym typeface="DM Sans Semi-Bold"/>
                  </a:rPr>
                  <a:t>Potluck</a:t>
                </a:r>
              </a:p>
            </p:txBody>
          </p:sp>
          <p:sp>
            <p:nvSpPr>
              <p:cNvPr id="11" name="TextBox 11"/>
              <p:cNvSpPr txBox="1"/>
              <p:nvPr/>
            </p:nvSpPr>
            <p:spPr>
              <a:xfrm>
                <a:off x="273476" y="450968"/>
                <a:ext cx="1358810" cy="199927"/>
              </a:xfrm>
              <a:prstGeom prst="rect">
                <a:avLst/>
              </a:prstGeom>
            </p:spPr>
            <p:txBody>
              <a:bodyPr lIns="0" tIns="0" rIns="0" bIns="0" rtlCol="0" anchor="t">
                <a:spAutoFit/>
              </a:bodyPr>
              <a:lstStyle/>
              <a:p>
                <a:pPr marL="0" lvl="0" indent="0" algn="just">
                  <a:spcBef>
                    <a:spcPct val="0"/>
                  </a:spcBef>
                </a:pPr>
                <a:r>
                  <a:rPr lang="en-US" sz="1299" u="none" strike="noStrike" spc="-71" dirty="0">
                    <a:solidFill>
                      <a:srgbClr val="FFFFFF">
                        <a:alpha val="69804"/>
                      </a:srgbClr>
                    </a:solidFill>
                    <a:latin typeface="DM Sans"/>
                    <a:ea typeface="DM Sans"/>
                    <a:cs typeface="DM Sans"/>
                    <a:sym typeface="DM Sans"/>
                  </a:rPr>
                  <a:t>Sign up Sheet</a:t>
                </a:r>
              </a:p>
            </p:txBody>
          </p:sp>
        </p:grpSp>
        <p:sp>
          <p:nvSpPr>
            <p:cNvPr id="8" name="QuickSignup"/>
            <p:cNvSpPr/>
            <p:nvPr/>
          </p:nvSpPr>
          <p:spPr>
            <a:xfrm>
              <a:off x="6603583" y="10225939"/>
              <a:ext cx="660903" cy="133213"/>
            </a:xfrm>
            <a:custGeom>
              <a:avLst/>
              <a:gdLst/>
              <a:ahLst/>
              <a:cxnLst/>
              <a:rect l="l" t="t" r="r" b="b"/>
              <a:pathLst>
                <a:path w="660903" h="133213">
                  <a:moveTo>
                    <a:pt x="0" y="0"/>
                  </a:moveTo>
                  <a:lnTo>
                    <a:pt x="660903" y="0"/>
                  </a:lnTo>
                  <a:lnTo>
                    <a:pt x="660903" y="133213"/>
                  </a:lnTo>
                  <a:lnTo>
                    <a:pt x="0" y="133213"/>
                  </a:lnTo>
                  <a:lnTo>
                    <a:pt x="0" y="0"/>
                  </a:lnTo>
                  <a:close/>
                </a:path>
              </a:pathLst>
            </a:custGeom>
            <a:blipFill>
              <a:blip r:embed="rId5">
                <a:alphaModFix amt="80000"/>
                <a:extLst>
                  <a:ext uri="{96DAC541-7B7A-43D3-8B79-37D633B846F1}">
                    <asvg:svgBlip xmlns:asvg="http://schemas.microsoft.com/office/drawing/2016/SVG/main" r:embed="rId6"/>
                  </a:ext>
                </a:extLst>
              </a:blip>
              <a:stretch>
                <a:fillRect/>
              </a:stretch>
            </a:blipFill>
          </p:spPr>
          <p:txBody>
            <a:bodyPr/>
            <a:lstStyle/>
            <a:p>
              <a:endParaRPr lang="en-US" dirty="0"/>
            </a:p>
          </p:txBody>
        </p:sp>
      </p:grpSp>
      <p:graphicFrame>
        <p:nvGraphicFramePr>
          <p:cNvPr id="9" name="Table"/>
          <p:cNvGraphicFramePr>
            <a:graphicFrameLocks noGrp="1"/>
          </p:cNvGraphicFramePr>
          <p:nvPr>
            <p:extLst>
              <p:ext uri="{D42A27DB-BD31-4B8C-83A1-F6EECF244321}">
                <p14:modId xmlns:p14="http://schemas.microsoft.com/office/powerpoint/2010/main" val="3366705888"/>
              </p:ext>
            </p:extLst>
          </p:nvPr>
        </p:nvGraphicFramePr>
        <p:xfrm>
          <a:off x="279826" y="2231310"/>
          <a:ext cx="6996849" cy="7768098"/>
        </p:xfrm>
        <a:graphic>
          <a:graphicData uri="http://schemas.openxmlformats.org/drawingml/2006/table">
            <a:tbl>
              <a:tblPr/>
              <a:tblGrid>
                <a:gridCol w="2332283">
                  <a:extLst>
                    <a:ext uri="{9D8B030D-6E8A-4147-A177-3AD203B41FA5}">
                      <a16:colId xmlns:a16="http://schemas.microsoft.com/office/drawing/2014/main" val="20000"/>
                    </a:ext>
                  </a:extLst>
                </a:gridCol>
                <a:gridCol w="2332283">
                  <a:extLst>
                    <a:ext uri="{9D8B030D-6E8A-4147-A177-3AD203B41FA5}">
                      <a16:colId xmlns:a16="http://schemas.microsoft.com/office/drawing/2014/main" val="20001"/>
                    </a:ext>
                  </a:extLst>
                </a:gridCol>
                <a:gridCol w="2332283">
                  <a:extLst>
                    <a:ext uri="{9D8B030D-6E8A-4147-A177-3AD203B41FA5}">
                      <a16:colId xmlns:a16="http://schemas.microsoft.com/office/drawing/2014/main" val="20002"/>
                    </a:ext>
                  </a:extLst>
                </a:gridCol>
              </a:tblGrid>
              <a:tr h="431561">
                <a:tc>
                  <a:txBody>
                    <a:bodyPr/>
                    <a:lstStyle/>
                    <a:p>
                      <a:pPr marL="0" lvl="0" indent="0" algn="ctr">
                        <a:lnSpc>
                          <a:spcPts val="1399"/>
                        </a:lnSpc>
                        <a:spcBef>
                          <a:spcPct val="0"/>
                        </a:spcBef>
                        <a:defRPr/>
                      </a:pPr>
                      <a:r>
                        <a:rPr lang="en-US" sz="950" b="1" spc="-19" dirty="0">
                          <a:solidFill>
                            <a:srgbClr val="FFFFFF"/>
                          </a:solidFill>
                          <a:latin typeface="DM Sans" pitchFamily="2" charset="0"/>
                          <a:ea typeface="DM Sans Semi-Bold"/>
                          <a:cs typeface="DM Sans Semi-Bold"/>
                          <a:sym typeface="DM Sans Semi-Bold"/>
                        </a:rPr>
                        <a:t>Full Name</a:t>
                      </a:r>
                      <a:endParaRPr lang="en-US" sz="950" b="1" dirty="0">
                        <a:latin typeface="DM Sans" pitchFamily="2" charset="0"/>
                      </a:endParaRPr>
                    </a:p>
                  </a:txBody>
                  <a:tcPr marL="0" marR="0" marT="0" marB="0" anchor="ctr">
                    <a:lnL w="12700" cap="flat" cmpd="sng" algn="ctr">
                      <a:solidFill>
                        <a:srgbClr val="C27130"/>
                      </a:solidFill>
                      <a:prstDash val="solid"/>
                      <a:round/>
                      <a:headEnd type="none" w="med" len="med"/>
                      <a:tailEnd type="none" w="med" len="med"/>
                    </a:lnL>
                    <a:lnR w="12700" cap="flat" cmpd="sng" algn="ctr">
                      <a:solidFill>
                        <a:srgbClr val="C27130"/>
                      </a:solidFill>
                      <a:prstDash val="solid"/>
                      <a:round/>
                      <a:headEnd type="none" w="med" len="med"/>
                      <a:tailEnd type="none" w="med" len="med"/>
                    </a:lnR>
                    <a:lnT w="12700" cap="flat" cmpd="sng" algn="ctr">
                      <a:solidFill>
                        <a:srgbClr val="C27130"/>
                      </a:solidFill>
                      <a:prstDash val="solid"/>
                      <a:round/>
                      <a:headEnd type="none" w="med" len="med"/>
                      <a:tailEnd type="none" w="med" len="med"/>
                    </a:lnT>
                    <a:lnB w="12700" cap="flat" cmpd="sng" algn="ctr">
                      <a:solidFill>
                        <a:srgbClr val="C27130"/>
                      </a:solidFill>
                      <a:prstDash val="solid"/>
                      <a:round/>
                      <a:headEnd type="none" w="med" len="med"/>
                      <a:tailEnd type="none" w="med" len="med"/>
                    </a:lnB>
                    <a:solidFill>
                      <a:srgbClr val="C27130"/>
                    </a:solidFill>
                  </a:tcPr>
                </a:tc>
                <a:tc>
                  <a:txBody>
                    <a:bodyPr/>
                    <a:lstStyle/>
                    <a:p>
                      <a:pPr marL="0" lvl="0" indent="0" algn="ctr">
                        <a:lnSpc>
                          <a:spcPts val="1399"/>
                        </a:lnSpc>
                        <a:spcBef>
                          <a:spcPct val="0"/>
                        </a:spcBef>
                        <a:defRPr/>
                      </a:pPr>
                      <a:r>
                        <a:rPr lang="en-US" sz="950" b="1" spc="-19" dirty="0">
                          <a:solidFill>
                            <a:srgbClr val="FFFFFF"/>
                          </a:solidFill>
                          <a:latin typeface="DM Sans" pitchFamily="2" charset="0"/>
                          <a:ea typeface="DM Sans Semi-Bold"/>
                          <a:cs typeface="DM Sans Semi-Bold"/>
                          <a:sym typeface="DM Sans Semi-Bold"/>
                        </a:rPr>
                        <a:t>Phone</a:t>
                      </a:r>
                      <a:endParaRPr lang="en-US" sz="950" b="1" dirty="0">
                        <a:latin typeface="DM Sans" pitchFamily="2" charset="0"/>
                      </a:endParaRPr>
                    </a:p>
                  </a:txBody>
                  <a:tcPr marL="0" marR="0" marT="0" marB="0" anchor="ctr">
                    <a:lnL w="12700" cap="flat" cmpd="sng" algn="ctr">
                      <a:solidFill>
                        <a:srgbClr val="C27130"/>
                      </a:solidFill>
                      <a:prstDash val="solid"/>
                      <a:round/>
                      <a:headEnd type="none" w="med" len="med"/>
                      <a:tailEnd type="none" w="med" len="med"/>
                    </a:lnL>
                    <a:lnR w="12700" cap="flat" cmpd="sng" algn="ctr">
                      <a:solidFill>
                        <a:srgbClr val="C27130"/>
                      </a:solidFill>
                      <a:prstDash val="solid"/>
                      <a:round/>
                      <a:headEnd type="none" w="med" len="med"/>
                      <a:tailEnd type="none" w="med" len="med"/>
                    </a:lnR>
                    <a:lnT w="12700" cap="flat" cmpd="sng" algn="ctr">
                      <a:solidFill>
                        <a:srgbClr val="C27130"/>
                      </a:solidFill>
                      <a:prstDash val="solid"/>
                      <a:round/>
                      <a:headEnd type="none" w="med" len="med"/>
                      <a:tailEnd type="none" w="med" len="med"/>
                    </a:lnT>
                    <a:lnB w="12700" cap="flat" cmpd="sng" algn="ctr">
                      <a:solidFill>
                        <a:srgbClr val="C27130"/>
                      </a:solidFill>
                      <a:prstDash val="solid"/>
                      <a:round/>
                      <a:headEnd type="none" w="med" len="med"/>
                      <a:tailEnd type="none" w="med" len="med"/>
                    </a:lnB>
                    <a:solidFill>
                      <a:srgbClr val="C27130"/>
                    </a:solidFill>
                  </a:tcPr>
                </a:tc>
                <a:tc>
                  <a:txBody>
                    <a:bodyPr/>
                    <a:lstStyle/>
                    <a:p>
                      <a:pPr algn="ctr">
                        <a:lnSpc>
                          <a:spcPts val="1399"/>
                        </a:lnSpc>
                        <a:spcBef>
                          <a:spcPct val="0"/>
                        </a:spcBef>
                        <a:defRPr/>
                      </a:pPr>
                      <a:r>
                        <a:rPr lang="en-US" sz="950" b="1" spc="-19" dirty="0">
                          <a:solidFill>
                            <a:srgbClr val="FFFFFF"/>
                          </a:solidFill>
                          <a:latin typeface="DM Sans" pitchFamily="2" charset="0"/>
                          <a:ea typeface="DM Sans Semi-Bold"/>
                          <a:cs typeface="DM Sans Semi-Bold"/>
                          <a:sym typeface="DM Sans Semi-Bold"/>
                        </a:rPr>
                        <a:t>Dish/Item</a:t>
                      </a:r>
                      <a:endParaRPr lang="en-US" sz="950" b="1" dirty="0">
                        <a:latin typeface="DM Sans" pitchFamily="2" charset="0"/>
                      </a:endParaRPr>
                    </a:p>
                  </a:txBody>
                  <a:tcPr marL="0" marR="0" marT="0" marB="0" anchor="ctr">
                    <a:lnL w="12700" cap="flat" cmpd="sng" algn="ctr">
                      <a:solidFill>
                        <a:srgbClr val="C27130"/>
                      </a:solidFill>
                      <a:prstDash val="solid"/>
                      <a:round/>
                      <a:headEnd type="none" w="med" len="med"/>
                      <a:tailEnd type="none" w="med" len="med"/>
                    </a:lnL>
                    <a:lnR w="12700" cap="flat" cmpd="sng" algn="ctr">
                      <a:solidFill>
                        <a:srgbClr val="C27130"/>
                      </a:solidFill>
                      <a:prstDash val="solid"/>
                      <a:round/>
                      <a:headEnd type="none" w="med" len="med"/>
                      <a:tailEnd type="none" w="med" len="med"/>
                    </a:lnR>
                    <a:lnT w="12700" cap="flat" cmpd="sng" algn="ctr">
                      <a:solidFill>
                        <a:srgbClr val="C27130"/>
                      </a:solidFill>
                      <a:prstDash val="solid"/>
                      <a:round/>
                      <a:headEnd type="none" w="med" len="med"/>
                      <a:tailEnd type="none" w="med" len="med"/>
                    </a:lnT>
                    <a:lnB w="12700" cap="flat" cmpd="sng" algn="ctr">
                      <a:solidFill>
                        <a:srgbClr val="C27130"/>
                      </a:solidFill>
                      <a:prstDash val="solid"/>
                      <a:round/>
                      <a:headEnd type="none" w="med" len="med"/>
                      <a:tailEnd type="none" w="med" len="med"/>
                    </a:lnB>
                    <a:solidFill>
                      <a:srgbClr val="C27130"/>
                    </a:solidFill>
                  </a:tcPr>
                </a:tc>
                <a:extLst>
                  <a:ext uri="{0D108BD9-81ED-4DB2-BD59-A6C34878D82A}">
                    <a16:rowId xmlns:a16="http://schemas.microsoft.com/office/drawing/2014/main" val="10000"/>
                  </a:ext>
                </a:extLst>
              </a:tr>
              <a:tr h="431561">
                <a:tc>
                  <a:txBody>
                    <a:bodyPr/>
                    <a:lstStyle/>
                    <a:p>
                      <a:pPr algn="ctr">
                        <a:lnSpc>
                          <a:spcPts val="873"/>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12700" cap="flat" cmpd="sng" algn="ctr">
                      <a:solidFill>
                        <a:srgbClr val="C27130"/>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873"/>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12700" cap="flat" cmpd="sng" algn="ctr">
                      <a:solidFill>
                        <a:srgbClr val="C27130"/>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873"/>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12700" cap="flat" cmpd="sng" algn="ctr">
                      <a:solidFill>
                        <a:srgbClr val="C27130"/>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431561">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tc>
                  <a:txBody>
                    <a:bodyPr/>
                    <a:lstStyle/>
                    <a:p>
                      <a:pPr algn="ctr">
                        <a:lnSpc>
                          <a:spcPts val="1069"/>
                        </a:lnSpc>
                        <a:defRPr/>
                      </a:pPr>
                      <a:endParaRPr lang="en-US" sz="850" dirty="0">
                        <a:solidFill>
                          <a:srgbClr val="13544E"/>
                        </a:solidFill>
                        <a:latin typeface="DM Sans" pitchFamily="2" charset="0"/>
                      </a:endParaRPr>
                    </a:p>
                  </a:txBody>
                  <a:tcPr marL="0" marR="0" marT="0" marB="0" anchor="ctr">
                    <a:lnL w="3078" cap="flat" cmpd="sng" algn="ctr">
                      <a:solidFill>
                        <a:srgbClr val="BED5D3"/>
                      </a:solidFill>
                      <a:prstDash val="solid"/>
                      <a:round/>
                      <a:headEnd type="none" w="med" len="med"/>
                      <a:tailEnd type="none" w="med" len="med"/>
                    </a:lnL>
                    <a:lnR w="3078" cap="flat" cmpd="sng" algn="ctr">
                      <a:solidFill>
                        <a:srgbClr val="BED5D3"/>
                      </a:solidFill>
                      <a:prstDash val="solid"/>
                      <a:round/>
                      <a:headEnd type="none" w="med" len="med"/>
                      <a:tailEnd type="none" w="med" len="med"/>
                    </a:lnR>
                    <a:lnT w="3078" cap="flat" cmpd="sng" algn="ctr">
                      <a:solidFill>
                        <a:srgbClr val="BED5D3"/>
                      </a:solidFill>
                      <a:prstDash val="solid"/>
                      <a:round/>
                      <a:headEnd type="none" w="med" len="med"/>
                      <a:tailEnd type="none" w="med" len="med"/>
                    </a:lnT>
                    <a:lnB w="3078" cap="flat" cmpd="sng" algn="ctr">
                      <a:solidFill>
                        <a:srgbClr val="BED5D3"/>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66</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DM Sans</vt:lpstr>
      <vt:lpstr>Arial</vt:lpstr>
      <vt:lpstr>DM Sans SemiBold</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New Year’s Potluck, Potluck (Portrait)</dc:title>
  <dc:creator>Hoang Anh</dc:creator>
  <cp:lastModifiedBy>Hoang Anh</cp:lastModifiedBy>
  <cp:revision>32</cp:revision>
  <dcterms:created xsi:type="dcterms:W3CDTF">2006-08-16T00:00:00Z</dcterms:created>
  <dcterms:modified xsi:type="dcterms:W3CDTF">2025-01-16T15:13:36Z</dcterms:modified>
  <dc:identifier>DAGcDMqbWvs</dc:identifier>
</cp:coreProperties>
</file>