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sldIdLst>
    <p:sldId id="265" r:id="rId2"/>
  </p:sldIdLst>
  <p:sldSz cx="10693400" cy="7556500"/>
  <p:notesSz cx="6858000" cy="9144000"/>
  <p:embeddedFontLst>
    <p:embeddedFont>
      <p:font typeface="Albert Sans" pitchFamily="2" charset="0"/>
      <p:regular r:id="rId3"/>
      <p:bold r:id="rId4"/>
      <p:italic r:id="rId5"/>
      <p:boldItalic r:id="rId6"/>
    </p:embeddedFont>
    <p:embeddedFont>
      <p:font typeface="Calistoga" pitchFamily="2" charset="0"/>
      <p:regular r:id="rId7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73" autoAdjust="0"/>
    <p:restoredTop sz="95033" autoAdjust="0"/>
  </p:normalViewPr>
  <p:slideViewPr>
    <p:cSldViewPr>
      <p:cViewPr>
        <p:scale>
          <a:sx n="66" d="100"/>
          <a:sy n="66" d="100"/>
        </p:scale>
        <p:origin x="1056" y="269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font" Target="fonts/font1.fntdata"/><Relationship Id="rId7" Type="http://schemas.openxmlformats.org/officeDocument/2006/relationships/font" Target="fonts/font5.fnt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4.fntdata"/><Relationship Id="rId11" Type="http://schemas.openxmlformats.org/officeDocument/2006/relationships/tableStyles" Target="tableStyles.xml"/><Relationship Id="rId5" Type="http://schemas.openxmlformats.org/officeDocument/2006/relationships/font" Target="fonts/font3.fntdata"/><Relationship Id="rId10" Type="http://schemas.openxmlformats.org/officeDocument/2006/relationships/theme" Target="theme/theme1.xml"/><Relationship Id="rId4" Type="http://schemas.openxmlformats.org/officeDocument/2006/relationships/font" Target="fonts/font2.fntdata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80" userDrawn="1">
          <p15:clr>
            <a:srgbClr val="FBAE40"/>
          </p15:clr>
        </p15:guide>
        <p15:guide id="2" pos="3368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userDrawn="1">
          <p15:clr>
            <a:srgbClr val="F26B43"/>
          </p15:clr>
        </p15:guide>
        <p15:guide id="2" userDrawn="1">
          <p15:clr>
            <a:srgbClr val="F26B43"/>
          </p15:clr>
        </p15:guide>
        <p15:guide id="3" pos="6736" userDrawn="1">
          <p15:clr>
            <a:srgbClr val="F26B43"/>
          </p15:clr>
        </p15:guide>
        <p15:guide id="4" orient="horz" pos="47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6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6" name="Book club sign up sheet #2">
            <a:extLst>
              <a:ext uri="{FF2B5EF4-FFF2-40B4-BE49-F238E27FC236}">
                <a16:creationId xmlns:a16="http://schemas.microsoft.com/office/drawing/2014/main" id="{1BB867F0-3678-467B-751E-7481A8A9D901}"/>
              </a:ext>
            </a:extLst>
          </p:cNvPr>
          <p:cNvGrpSpPr/>
          <p:nvPr/>
        </p:nvGrpSpPr>
        <p:grpSpPr>
          <a:xfrm>
            <a:off x="369128" y="270450"/>
            <a:ext cx="10170046" cy="6935782"/>
            <a:chOff x="369128" y="270450"/>
            <a:chExt cx="10170046" cy="6935782"/>
          </a:xfrm>
        </p:grpSpPr>
        <p:grpSp>
          <p:nvGrpSpPr>
            <p:cNvPr id="137" name="Group 136">
              <a:extLst>
                <a:ext uri="{FF2B5EF4-FFF2-40B4-BE49-F238E27FC236}">
                  <a16:creationId xmlns:a16="http://schemas.microsoft.com/office/drawing/2014/main" id="{15761C6A-4628-1556-FFB3-F19E928650F8}"/>
                </a:ext>
              </a:extLst>
            </p:cNvPr>
            <p:cNvGrpSpPr/>
            <p:nvPr/>
          </p:nvGrpSpPr>
          <p:grpSpPr>
            <a:xfrm>
              <a:off x="369129" y="5978280"/>
              <a:ext cx="9953742" cy="1227952"/>
              <a:chOff x="369129" y="1762984"/>
              <a:chExt cx="9953742" cy="1227952"/>
            </a:xfrm>
          </p:grpSpPr>
          <p:sp>
            <p:nvSpPr>
              <p:cNvPr id="138" name="Freeform 3">
                <a:extLst>
                  <a:ext uri="{FF2B5EF4-FFF2-40B4-BE49-F238E27FC236}">
                    <a16:creationId xmlns:a16="http://schemas.microsoft.com/office/drawing/2014/main" id="{FF187EC5-3B53-B902-B761-C19FF35BA919}"/>
                  </a:ext>
                </a:extLst>
              </p:cNvPr>
              <p:cNvSpPr/>
              <p:nvPr/>
            </p:nvSpPr>
            <p:spPr>
              <a:xfrm>
                <a:off x="369129" y="1762984"/>
                <a:ext cx="9953742" cy="1227952"/>
              </a:xfrm>
              <a:prstGeom prst="roundRect">
                <a:avLst>
                  <a:gd name="adj" fmla="val 6738"/>
                </a:avLst>
              </a:prstGeom>
              <a:solidFill>
                <a:srgbClr val="FFFFFF"/>
              </a:solidFill>
              <a:ln w="9525" cap="sq">
                <a:solidFill>
                  <a:srgbClr val="BB3F37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grpSp>
            <p:nvGrpSpPr>
              <p:cNvPr id="139" name="Group 138">
                <a:extLst>
                  <a:ext uri="{FF2B5EF4-FFF2-40B4-BE49-F238E27FC236}">
                    <a16:creationId xmlns:a16="http://schemas.microsoft.com/office/drawing/2014/main" id="{DA463CB5-CCF8-BB3F-356C-1A50D2F1944F}"/>
                  </a:ext>
                </a:extLst>
              </p:cNvPr>
              <p:cNvGrpSpPr/>
              <p:nvPr/>
            </p:nvGrpSpPr>
            <p:grpSpPr>
              <a:xfrm>
                <a:off x="739639" y="2055716"/>
                <a:ext cx="9212722" cy="642489"/>
                <a:chOff x="739639" y="2046190"/>
                <a:chExt cx="9212722" cy="642489"/>
              </a:xfrm>
            </p:grpSpPr>
            <p:sp>
              <p:nvSpPr>
                <p:cNvPr id="140" name="TextBox 41">
                  <a:extLst>
                    <a:ext uri="{FF2B5EF4-FFF2-40B4-BE49-F238E27FC236}">
                      <a16:creationId xmlns:a16="http://schemas.microsoft.com/office/drawing/2014/main" id="{F1740A21-B66A-375D-7799-1F092DE560EF}"/>
                    </a:ext>
                  </a:extLst>
                </p:cNvPr>
                <p:cNvSpPr txBox="1"/>
                <p:nvPr/>
              </p:nvSpPr>
              <p:spPr>
                <a:xfrm>
                  <a:off x="739639" y="2046190"/>
                  <a:ext cx="440457" cy="152736"/>
                </a:xfrm>
                <a:prstGeom prst="rect">
                  <a:avLst/>
                </a:prstGeom>
              </p:spPr>
              <p:txBody>
                <a:bodyPr lIns="0" tIns="0" rIns="0" bIns="0" rtlCol="0" anchor="t">
                  <a:spAutoFit/>
                </a:bodyPr>
                <a:lstStyle/>
                <a:p>
                  <a:pPr marL="0" lvl="0" indent="0" algn="l">
                    <a:lnSpc>
                      <a:spcPts val="1288"/>
                    </a:lnSpc>
                    <a:spcBef>
                      <a:spcPct val="0"/>
                    </a:spcBef>
                  </a:pPr>
                  <a:r>
                    <a:rPr lang="en-US" sz="900" u="none" strike="noStrike" dirty="0">
                      <a:solidFill>
                        <a:srgbClr val="606060"/>
                      </a:solidFill>
                      <a:latin typeface="Albert Sans"/>
                    </a:rPr>
                    <a:t>Name</a:t>
                  </a:r>
                </a:p>
              </p:txBody>
            </p:sp>
            <p:sp>
              <p:nvSpPr>
                <p:cNvPr id="141" name="AutoShape 42">
                  <a:extLst>
                    <a:ext uri="{FF2B5EF4-FFF2-40B4-BE49-F238E27FC236}">
                      <a16:creationId xmlns:a16="http://schemas.microsoft.com/office/drawing/2014/main" id="{D43AE164-6AAE-D29E-DFF3-3D457F5DF287}"/>
                    </a:ext>
                  </a:extLst>
                </p:cNvPr>
                <p:cNvSpPr/>
                <p:nvPr/>
              </p:nvSpPr>
              <p:spPr>
                <a:xfrm>
                  <a:off x="739639" y="2258686"/>
                  <a:ext cx="2023942" cy="0"/>
                </a:xfrm>
                <a:prstGeom prst="line">
                  <a:avLst/>
                </a:prstGeom>
                <a:ln w="9525" cap="flat">
                  <a:solidFill>
                    <a:srgbClr val="8F8F8F">
                      <a:alpha val="36863"/>
                    </a:srgbClr>
                  </a:solidFill>
                  <a:prstDash val="solid"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42" name="TextBox 43">
                  <a:extLst>
                    <a:ext uri="{FF2B5EF4-FFF2-40B4-BE49-F238E27FC236}">
                      <a16:creationId xmlns:a16="http://schemas.microsoft.com/office/drawing/2014/main" id="{3133E35B-9A7A-5EF0-111D-B026108CB9D8}"/>
                    </a:ext>
                  </a:extLst>
                </p:cNvPr>
                <p:cNvSpPr txBox="1"/>
                <p:nvPr/>
              </p:nvSpPr>
              <p:spPr>
                <a:xfrm>
                  <a:off x="3060788" y="2046190"/>
                  <a:ext cx="450596" cy="152736"/>
                </a:xfrm>
                <a:prstGeom prst="rect">
                  <a:avLst/>
                </a:prstGeom>
              </p:spPr>
              <p:txBody>
                <a:bodyPr lIns="0" tIns="0" rIns="0" bIns="0" rtlCol="0" anchor="t">
                  <a:spAutoFit/>
                </a:bodyPr>
                <a:lstStyle/>
                <a:p>
                  <a:pPr marL="0" lvl="0" indent="0" algn="l">
                    <a:lnSpc>
                      <a:spcPts val="1288"/>
                    </a:lnSpc>
                    <a:spcBef>
                      <a:spcPct val="0"/>
                    </a:spcBef>
                  </a:pPr>
                  <a:r>
                    <a:rPr lang="en-US" sz="900" dirty="0">
                      <a:solidFill>
                        <a:srgbClr val="606060"/>
                      </a:solidFill>
                      <a:latin typeface="Albert Sans"/>
                    </a:rPr>
                    <a:t>Phone</a:t>
                  </a:r>
                </a:p>
              </p:txBody>
            </p:sp>
            <p:sp>
              <p:nvSpPr>
                <p:cNvPr id="143" name="AutoShape 44">
                  <a:extLst>
                    <a:ext uri="{FF2B5EF4-FFF2-40B4-BE49-F238E27FC236}">
                      <a16:creationId xmlns:a16="http://schemas.microsoft.com/office/drawing/2014/main" id="{9566C13F-5DAB-76D8-1720-1AE5B9D92854}"/>
                    </a:ext>
                  </a:extLst>
                </p:cNvPr>
                <p:cNvSpPr/>
                <p:nvPr/>
              </p:nvSpPr>
              <p:spPr>
                <a:xfrm>
                  <a:off x="3060788" y="2258686"/>
                  <a:ext cx="2099957" cy="0"/>
                </a:xfrm>
                <a:prstGeom prst="line">
                  <a:avLst/>
                </a:prstGeom>
                <a:ln w="9525" cap="flat">
                  <a:solidFill>
                    <a:srgbClr val="8F8F8F">
                      <a:alpha val="36863"/>
                    </a:srgbClr>
                  </a:solidFill>
                  <a:prstDash val="solid"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44" name="TextBox 45">
                  <a:extLst>
                    <a:ext uri="{FF2B5EF4-FFF2-40B4-BE49-F238E27FC236}">
                      <a16:creationId xmlns:a16="http://schemas.microsoft.com/office/drawing/2014/main" id="{1BC547D8-E1AE-F142-FA46-BD495272ED03}"/>
                    </a:ext>
                  </a:extLst>
                </p:cNvPr>
                <p:cNvSpPr txBox="1"/>
                <p:nvPr/>
              </p:nvSpPr>
              <p:spPr>
                <a:xfrm>
                  <a:off x="739639" y="2480677"/>
                  <a:ext cx="440457" cy="152736"/>
                </a:xfrm>
                <a:prstGeom prst="rect">
                  <a:avLst/>
                </a:prstGeom>
              </p:spPr>
              <p:txBody>
                <a:bodyPr lIns="0" tIns="0" rIns="0" bIns="0" rtlCol="0" anchor="t">
                  <a:spAutoFit/>
                </a:bodyPr>
                <a:lstStyle/>
                <a:p>
                  <a:pPr marL="0" lvl="0" indent="0" algn="l">
                    <a:lnSpc>
                      <a:spcPts val="1288"/>
                    </a:lnSpc>
                    <a:spcBef>
                      <a:spcPct val="0"/>
                    </a:spcBef>
                  </a:pPr>
                  <a:r>
                    <a:rPr lang="en-US" sz="900" dirty="0">
                      <a:solidFill>
                        <a:srgbClr val="606060"/>
                      </a:solidFill>
                      <a:latin typeface="Albert Sans"/>
                    </a:rPr>
                    <a:t>Email</a:t>
                  </a:r>
                </a:p>
              </p:txBody>
            </p:sp>
            <p:sp>
              <p:nvSpPr>
                <p:cNvPr id="145" name="AutoShape 46">
                  <a:extLst>
                    <a:ext uri="{FF2B5EF4-FFF2-40B4-BE49-F238E27FC236}">
                      <a16:creationId xmlns:a16="http://schemas.microsoft.com/office/drawing/2014/main" id="{995434A3-46EF-E9E8-B4D0-7DF87B9A6F8B}"/>
                    </a:ext>
                  </a:extLst>
                </p:cNvPr>
                <p:cNvSpPr/>
                <p:nvPr/>
              </p:nvSpPr>
              <p:spPr>
                <a:xfrm>
                  <a:off x="739639" y="2688679"/>
                  <a:ext cx="4421105" cy="0"/>
                </a:xfrm>
                <a:prstGeom prst="line">
                  <a:avLst/>
                </a:prstGeom>
                <a:ln w="9525" cap="flat">
                  <a:solidFill>
                    <a:srgbClr val="8F8F8F">
                      <a:alpha val="36863"/>
                    </a:srgbClr>
                  </a:solidFill>
                  <a:prstDash val="solid"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46" name="AutoShape 47">
                  <a:extLst>
                    <a:ext uri="{FF2B5EF4-FFF2-40B4-BE49-F238E27FC236}">
                      <a16:creationId xmlns:a16="http://schemas.microsoft.com/office/drawing/2014/main" id="{FE4DC057-167B-9353-D65F-98D93E23C52E}"/>
                    </a:ext>
                  </a:extLst>
                </p:cNvPr>
                <p:cNvSpPr/>
                <p:nvPr/>
              </p:nvSpPr>
              <p:spPr>
                <a:xfrm>
                  <a:off x="5531255" y="2258686"/>
                  <a:ext cx="4421105" cy="0"/>
                </a:xfrm>
                <a:prstGeom prst="line">
                  <a:avLst/>
                </a:prstGeom>
                <a:ln w="9525" cap="flat">
                  <a:solidFill>
                    <a:srgbClr val="8F8F8F">
                      <a:alpha val="36863"/>
                    </a:srgbClr>
                  </a:solidFill>
                  <a:prstDash val="solid"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47" name="AutoShape 48">
                  <a:extLst>
                    <a:ext uri="{FF2B5EF4-FFF2-40B4-BE49-F238E27FC236}">
                      <a16:creationId xmlns:a16="http://schemas.microsoft.com/office/drawing/2014/main" id="{551B4B63-1F0B-C94E-6921-57CF2A5BF295}"/>
                    </a:ext>
                  </a:extLst>
                </p:cNvPr>
                <p:cNvSpPr/>
                <p:nvPr/>
              </p:nvSpPr>
              <p:spPr>
                <a:xfrm flipV="1">
                  <a:off x="5531255" y="2688679"/>
                  <a:ext cx="2149723" cy="0"/>
                </a:xfrm>
                <a:prstGeom prst="line">
                  <a:avLst/>
                </a:prstGeom>
                <a:ln w="9525" cap="flat">
                  <a:solidFill>
                    <a:srgbClr val="8F8F8F">
                      <a:alpha val="36863"/>
                    </a:srgbClr>
                  </a:solidFill>
                  <a:prstDash val="solid"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48" name="AutoShape 49">
                  <a:extLst>
                    <a:ext uri="{FF2B5EF4-FFF2-40B4-BE49-F238E27FC236}">
                      <a16:creationId xmlns:a16="http://schemas.microsoft.com/office/drawing/2014/main" id="{0F7C00B9-E743-C5C7-D2D3-190AB5DA4298}"/>
                    </a:ext>
                  </a:extLst>
                </p:cNvPr>
                <p:cNvSpPr/>
                <p:nvPr/>
              </p:nvSpPr>
              <p:spPr>
                <a:xfrm>
                  <a:off x="7978185" y="2688679"/>
                  <a:ext cx="1974176" cy="0"/>
                </a:xfrm>
                <a:prstGeom prst="line">
                  <a:avLst/>
                </a:prstGeom>
                <a:ln w="9525" cap="flat">
                  <a:solidFill>
                    <a:srgbClr val="8F8F8F">
                      <a:alpha val="36863"/>
                    </a:srgbClr>
                  </a:solidFill>
                  <a:prstDash val="solid"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49" name="TextBox 50">
                  <a:extLst>
                    <a:ext uri="{FF2B5EF4-FFF2-40B4-BE49-F238E27FC236}">
                      <a16:creationId xmlns:a16="http://schemas.microsoft.com/office/drawing/2014/main" id="{4C38D0B0-2583-9245-9891-1B26EF8EE61B}"/>
                    </a:ext>
                  </a:extLst>
                </p:cNvPr>
                <p:cNvSpPr txBox="1"/>
                <p:nvPr/>
              </p:nvSpPr>
              <p:spPr>
                <a:xfrm>
                  <a:off x="7978185" y="2480677"/>
                  <a:ext cx="1465424" cy="152736"/>
                </a:xfrm>
                <a:prstGeom prst="rect">
                  <a:avLst/>
                </a:prstGeom>
              </p:spPr>
              <p:txBody>
                <a:bodyPr lIns="0" tIns="0" rIns="0" bIns="0" rtlCol="0" anchor="t">
                  <a:spAutoFit/>
                </a:bodyPr>
                <a:lstStyle/>
                <a:p>
                  <a:pPr marL="0" lvl="0" indent="0" algn="l">
                    <a:lnSpc>
                      <a:spcPts val="1288"/>
                    </a:lnSpc>
                    <a:spcBef>
                      <a:spcPct val="0"/>
                    </a:spcBef>
                  </a:pPr>
                  <a:r>
                    <a:rPr lang="en-US" sz="900" dirty="0">
                      <a:solidFill>
                        <a:srgbClr val="606060"/>
                      </a:solidFill>
                      <a:latin typeface="Albert Sans"/>
                    </a:rPr>
                    <a:t>Can assist with club events</a:t>
                  </a:r>
                </a:p>
              </p:txBody>
            </p:sp>
            <p:sp>
              <p:nvSpPr>
                <p:cNvPr id="150" name="TextBox 51">
                  <a:extLst>
                    <a:ext uri="{FF2B5EF4-FFF2-40B4-BE49-F238E27FC236}">
                      <a16:creationId xmlns:a16="http://schemas.microsoft.com/office/drawing/2014/main" id="{66DB47BF-6582-630B-9283-84C76DAC7F44}"/>
                    </a:ext>
                  </a:extLst>
                </p:cNvPr>
                <p:cNvSpPr txBox="1"/>
                <p:nvPr/>
              </p:nvSpPr>
              <p:spPr>
                <a:xfrm>
                  <a:off x="5531255" y="2480677"/>
                  <a:ext cx="1746876" cy="152736"/>
                </a:xfrm>
                <a:prstGeom prst="rect">
                  <a:avLst/>
                </a:prstGeom>
              </p:spPr>
              <p:txBody>
                <a:bodyPr lIns="0" tIns="0" rIns="0" bIns="0" rtlCol="0" anchor="t">
                  <a:spAutoFit/>
                </a:bodyPr>
                <a:lstStyle/>
                <a:p>
                  <a:pPr marL="0" lvl="0" indent="0" algn="l">
                    <a:lnSpc>
                      <a:spcPts val="1288"/>
                    </a:lnSpc>
                    <a:spcBef>
                      <a:spcPct val="0"/>
                    </a:spcBef>
                  </a:pPr>
                  <a:r>
                    <a:rPr lang="en-US" sz="900" dirty="0">
                      <a:solidFill>
                        <a:srgbClr val="606060"/>
                      </a:solidFill>
                      <a:latin typeface="Albert Sans"/>
                    </a:rPr>
                    <a:t>Previous book club experience</a:t>
                  </a:r>
                </a:p>
              </p:txBody>
            </p:sp>
            <p:sp>
              <p:nvSpPr>
                <p:cNvPr id="151" name="TextBox 52">
                  <a:extLst>
                    <a:ext uri="{FF2B5EF4-FFF2-40B4-BE49-F238E27FC236}">
                      <a16:creationId xmlns:a16="http://schemas.microsoft.com/office/drawing/2014/main" id="{B074A8F1-AE43-BFAF-21B0-DCEF68BCC1C2}"/>
                    </a:ext>
                  </a:extLst>
                </p:cNvPr>
                <p:cNvSpPr txBox="1"/>
                <p:nvPr/>
              </p:nvSpPr>
              <p:spPr>
                <a:xfrm>
                  <a:off x="5531255" y="2046190"/>
                  <a:ext cx="1677664" cy="152736"/>
                </a:xfrm>
                <a:prstGeom prst="rect">
                  <a:avLst/>
                </a:prstGeom>
              </p:spPr>
              <p:txBody>
                <a:bodyPr lIns="0" tIns="0" rIns="0" bIns="0" rtlCol="0" anchor="t">
                  <a:spAutoFit/>
                </a:bodyPr>
                <a:lstStyle/>
                <a:p>
                  <a:pPr marL="0" lvl="0" indent="0" algn="l">
                    <a:lnSpc>
                      <a:spcPts val="1288"/>
                    </a:lnSpc>
                    <a:spcBef>
                      <a:spcPct val="0"/>
                    </a:spcBef>
                  </a:pPr>
                  <a:r>
                    <a:rPr lang="en-US" sz="900" dirty="0">
                      <a:solidFill>
                        <a:srgbClr val="606060"/>
                      </a:solidFill>
                      <a:latin typeface="Albert Sans"/>
                    </a:rPr>
                    <a:t>Your favorite book genres</a:t>
                  </a:r>
                </a:p>
              </p:txBody>
            </p:sp>
            <p:sp>
              <p:nvSpPr>
                <p:cNvPr id="152" name="Freeform 36">
                  <a:extLst>
                    <a:ext uri="{FF2B5EF4-FFF2-40B4-BE49-F238E27FC236}">
                      <a16:creationId xmlns:a16="http://schemas.microsoft.com/office/drawing/2014/main" id="{CE2FED62-B3C5-2AE2-B774-477CA726CB80}"/>
                    </a:ext>
                  </a:extLst>
                </p:cNvPr>
                <p:cNvSpPr/>
                <p:nvPr/>
              </p:nvSpPr>
              <p:spPr>
                <a:xfrm>
                  <a:off x="9810284" y="2493205"/>
                  <a:ext cx="142076" cy="142076"/>
                </a:xfrm>
                <a:prstGeom prst="roundRect">
                  <a:avLst/>
                </a:prstGeom>
                <a:solidFill>
                  <a:srgbClr val="000000">
                    <a:alpha val="0"/>
                  </a:srgbClr>
                </a:solidFill>
                <a:ln w="9525" cap="sq">
                  <a:solidFill>
                    <a:srgbClr val="BFBFBF"/>
                  </a:solidFill>
                  <a:prstDash val="solid"/>
                  <a:miter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53" name="Freeform 39">
                  <a:extLst>
                    <a:ext uri="{FF2B5EF4-FFF2-40B4-BE49-F238E27FC236}">
                      <a16:creationId xmlns:a16="http://schemas.microsoft.com/office/drawing/2014/main" id="{70B73CF5-A2A3-9403-CA46-2C16BB583B22}"/>
                    </a:ext>
                  </a:extLst>
                </p:cNvPr>
                <p:cNvSpPr/>
                <p:nvPr/>
              </p:nvSpPr>
              <p:spPr>
                <a:xfrm>
                  <a:off x="7538901" y="2493205"/>
                  <a:ext cx="142076" cy="142076"/>
                </a:xfrm>
                <a:prstGeom prst="roundRect">
                  <a:avLst/>
                </a:prstGeom>
                <a:solidFill>
                  <a:srgbClr val="000000">
                    <a:alpha val="0"/>
                  </a:srgbClr>
                </a:solidFill>
                <a:ln w="9525" cap="sq">
                  <a:solidFill>
                    <a:srgbClr val="BFBFBF"/>
                  </a:solidFill>
                  <a:prstDash val="solid"/>
                  <a:miter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</p:grpSp>
        <p:grpSp>
          <p:nvGrpSpPr>
            <p:cNvPr id="120" name="Group 119">
              <a:extLst>
                <a:ext uri="{FF2B5EF4-FFF2-40B4-BE49-F238E27FC236}">
                  <a16:creationId xmlns:a16="http://schemas.microsoft.com/office/drawing/2014/main" id="{5F46CA23-CEA9-1953-31E0-D02D1E0C5417}"/>
                </a:ext>
              </a:extLst>
            </p:cNvPr>
            <p:cNvGrpSpPr/>
            <p:nvPr/>
          </p:nvGrpSpPr>
          <p:grpSpPr>
            <a:xfrm>
              <a:off x="369129" y="4573182"/>
              <a:ext cx="9953742" cy="1227952"/>
              <a:chOff x="369129" y="1762984"/>
              <a:chExt cx="9953742" cy="1227952"/>
            </a:xfrm>
          </p:grpSpPr>
          <p:sp>
            <p:nvSpPr>
              <p:cNvPr id="121" name="Freeform 3">
                <a:extLst>
                  <a:ext uri="{FF2B5EF4-FFF2-40B4-BE49-F238E27FC236}">
                    <a16:creationId xmlns:a16="http://schemas.microsoft.com/office/drawing/2014/main" id="{8945B171-E0C0-32E3-B490-C897B390FBEF}"/>
                  </a:ext>
                </a:extLst>
              </p:cNvPr>
              <p:cNvSpPr/>
              <p:nvPr/>
            </p:nvSpPr>
            <p:spPr>
              <a:xfrm>
                <a:off x="369129" y="1762984"/>
                <a:ext cx="9953742" cy="1227952"/>
              </a:xfrm>
              <a:prstGeom prst="roundRect">
                <a:avLst>
                  <a:gd name="adj" fmla="val 6738"/>
                </a:avLst>
              </a:prstGeom>
              <a:solidFill>
                <a:srgbClr val="FFFFFF"/>
              </a:solidFill>
              <a:ln w="9525" cap="sq">
                <a:solidFill>
                  <a:srgbClr val="BB3F37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grpSp>
            <p:nvGrpSpPr>
              <p:cNvPr id="122" name="Group 121">
                <a:extLst>
                  <a:ext uri="{FF2B5EF4-FFF2-40B4-BE49-F238E27FC236}">
                    <a16:creationId xmlns:a16="http://schemas.microsoft.com/office/drawing/2014/main" id="{C9C712EC-0AED-9D40-EBBC-46337CCFD3F1}"/>
                  </a:ext>
                </a:extLst>
              </p:cNvPr>
              <p:cNvGrpSpPr/>
              <p:nvPr/>
            </p:nvGrpSpPr>
            <p:grpSpPr>
              <a:xfrm>
                <a:off x="739639" y="2055716"/>
                <a:ext cx="9212722" cy="642489"/>
                <a:chOff x="739639" y="2046190"/>
                <a:chExt cx="9212722" cy="642489"/>
              </a:xfrm>
            </p:grpSpPr>
            <p:sp>
              <p:nvSpPr>
                <p:cNvPr id="123" name="TextBox 41">
                  <a:extLst>
                    <a:ext uri="{FF2B5EF4-FFF2-40B4-BE49-F238E27FC236}">
                      <a16:creationId xmlns:a16="http://schemas.microsoft.com/office/drawing/2014/main" id="{6B5B7D13-9C0F-8537-86ED-B0A3FFAE3A54}"/>
                    </a:ext>
                  </a:extLst>
                </p:cNvPr>
                <p:cNvSpPr txBox="1"/>
                <p:nvPr/>
              </p:nvSpPr>
              <p:spPr>
                <a:xfrm>
                  <a:off x="739639" y="2046190"/>
                  <a:ext cx="440457" cy="152736"/>
                </a:xfrm>
                <a:prstGeom prst="rect">
                  <a:avLst/>
                </a:prstGeom>
              </p:spPr>
              <p:txBody>
                <a:bodyPr lIns="0" tIns="0" rIns="0" bIns="0" rtlCol="0" anchor="t">
                  <a:spAutoFit/>
                </a:bodyPr>
                <a:lstStyle/>
                <a:p>
                  <a:pPr marL="0" lvl="0" indent="0" algn="l">
                    <a:lnSpc>
                      <a:spcPts val="1288"/>
                    </a:lnSpc>
                    <a:spcBef>
                      <a:spcPct val="0"/>
                    </a:spcBef>
                  </a:pPr>
                  <a:r>
                    <a:rPr lang="en-US" sz="900" u="none" strike="noStrike" dirty="0">
                      <a:solidFill>
                        <a:srgbClr val="606060"/>
                      </a:solidFill>
                      <a:latin typeface="Albert Sans"/>
                    </a:rPr>
                    <a:t>Name</a:t>
                  </a:r>
                </a:p>
              </p:txBody>
            </p:sp>
            <p:sp>
              <p:nvSpPr>
                <p:cNvPr id="124" name="AutoShape 42">
                  <a:extLst>
                    <a:ext uri="{FF2B5EF4-FFF2-40B4-BE49-F238E27FC236}">
                      <a16:creationId xmlns:a16="http://schemas.microsoft.com/office/drawing/2014/main" id="{22ED8A3D-FB03-4086-BD37-161BEAE0A656}"/>
                    </a:ext>
                  </a:extLst>
                </p:cNvPr>
                <p:cNvSpPr/>
                <p:nvPr/>
              </p:nvSpPr>
              <p:spPr>
                <a:xfrm>
                  <a:off x="739639" y="2258686"/>
                  <a:ext cx="2023942" cy="0"/>
                </a:xfrm>
                <a:prstGeom prst="line">
                  <a:avLst/>
                </a:prstGeom>
                <a:ln w="9525" cap="flat">
                  <a:solidFill>
                    <a:srgbClr val="8F8F8F">
                      <a:alpha val="36863"/>
                    </a:srgbClr>
                  </a:solidFill>
                  <a:prstDash val="solid"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25" name="TextBox 43">
                  <a:extLst>
                    <a:ext uri="{FF2B5EF4-FFF2-40B4-BE49-F238E27FC236}">
                      <a16:creationId xmlns:a16="http://schemas.microsoft.com/office/drawing/2014/main" id="{587F92A2-0AB4-9FE9-D035-B9F1D7FF837F}"/>
                    </a:ext>
                  </a:extLst>
                </p:cNvPr>
                <p:cNvSpPr txBox="1"/>
                <p:nvPr/>
              </p:nvSpPr>
              <p:spPr>
                <a:xfrm>
                  <a:off x="3060788" y="2046190"/>
                  <a:ext cx="450596" cy="152736"/>
                </a:xfrm>
                <a:prstGeom prst="rect">
                  <a:avLst/>
                </a:prstGeom>
              </p:spPr>
              <p:txBody>
                <a:bodyPr lIns="0" tIns="0" rIns="0" bIns="0" rtlCol="0" anchor="t">
                  <a:spAutoFit/>
                </a:bodyPr>
                <a:lstStyle/>
                <a:p>
                  <a:pPr marL="0" lvl="0" indent="0" algn="l">
                    <a:lnSpc>
                      <a:spcPts val="1288"/>
                    </a:lnSpc>
                    <a:spcBef>
                      <a:spcPct val="0"/>
                    </a:spcBef>
                  </a:pPr>
                  <a:r>
                    <a:rPr lang="en-US" sz="900" dirty="0">
                      <a:solidFill>
                        <a:srgbClr val="606060"/>
                      </a:solidFill>
                      <a:latin typeface="Albert Sans"/>
                    </a:rPr>
                    <a:t>Phone</a:t>
                  </a:r>
                </a:p>
              </p:txBody>
            </p:sp>
            <p:sp>
              <p:nvSpPr>
                <p:cNvPr id="126" name="AutoShape 44">
                  <a:extLst>
                    <a:ext uri="{FF2B5EF4-FFF2-40B4-BE49-F238E27FC236}">
                      <a16:creationId xmlns:a16="http://schemas.microsoft.com/office/drawing/2014/main" id="{20F1CC9F-1ACB-B96F-61A7-4DD436843191}"/>
                    </a:ext>
                  </a:extLst>
                </p:cNvPr>
                <p:cNvSpPr/>
                <p:nvPr/>
              </p:nvSpPr>
              <p:spPr>
                <a:xfrm>
                  <a:off x="3060788" y="2258686"/>
                  <a:ext cx="2099957" cy="0"/>
                </a:xfrm>
                <a:prstGeom prst="line">
                  <a:avLst/>
                </a:prstGeom>
                <a:ln w="9525" cap="flat">
                  <a:solidFill>
                    <a:srgbClr val="8F8F8F">
                      <a:alpha val="36863"/>
                    </a:srgbClr>
                  </a:solidFill>
                  <a:prstDash val="solid"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27" name="TextBox 45">
                  <a:extLst>
                    <a:ext uri="{FF2B5EF4-FFF2-40B4-BE49-F238E27FC236}">
                      <a16:creationId xmlns:a16="http://schemas.microsoft.com/office/drawing/2014/main" id="{5A260526-7CF4-584E-9F56-13F77F03833E}"/>
                    </a:ext>
                  </a:extLst>
                </p:cNvPr>
                <p:cNvSpPr txBox="1"/>
                <p:nvPr/>
              </p:nvSpPr>
              <p:spPr>
                <a:xfrm>
                  <a:off x="739639" y="2480677"/>
                  <a:ext cx="440457" cy="152736"/>
                </a:xfrm>
                <a:prstGeom prst="rect">
                  <a:avLst/>
                </a:prstGeom>
              </p:spPr>
              <p:txBody>
                <a:bodyPr lIns="0" tIns="0" rIns="0" bIns="0" rtlCol="0" anchor="t">
                  <a:spAutoFit/>
                </a:bodyPr>
                <a:lstStyle/>
                <a:p>
                  <a:pPr marL="0" lvl="0" indent="0" algn="l">
                    <a:lnSpc>
                      <a:spcPts val="1288"/>
                    </a:lnSpc>
                    <a:spcBef>
                      <a:spcPct val="0"/>
                    </a:spcBef>
                  </a:pPr>
                  <a:r>
                    <a:rPr lang="en-US" sz="900" dirty="0">
                      <a:solidFill>
                        <a:srgbClr val="606060"/>
                      </a:solidFill>
                      <a:latin typeface="Albert Sans"/>
                    </a:rPr>
                    <a:t>Email</a:t>
                  </a:r>
                </a:p>
              </p:txBody>
            </p:sp>
            <p:sp>
              <p:nvSpPr>
                <p:cNvPr id="128" name="AutoShape 46">
                  <a:extLst>
                    <a:ext uri="{FF2B5EF4-FFF2-40B4-BE49-F238E27FC236}">
                      <a16:creationId xmlns:a16="http://schemas.microsoft.com/office/drawing/2014/main" id="{E9AB1251-EB53-744E-9222-584229A5E7A2}"/>
                    </a:ext>
                  </a:extLst>
                </p:cNvPr>
                <p:cNvSpPr/>
                <p:nvPr/>
              </p:nvSpPr>
              <p:spPr>
                <a:xfrm>
                  <a:off x="739639" y="2688679"/>
                  <a:ext cx="4421105" cy="0"/>
                </a:xfrm>
                <a:prstGeom prst="line">
                  <a:avLst/>
                </a:prstGeom>
                <a:ln w="9525" cap="flat">
                  <a:solidFill>
                    <a:srgbClr val="8F8F8F">
                      <a:alpha val="36863"/>
                    </a:srgbClr>
                  </a:solidFill>
                  <a:prstDash val="solid"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29" name="AutoShape 47">
                  <a:extLst>
                    <a:ext uri="{FF2B5EF4-FFF2-40B4-BE49-F238E27FC236}">
                      <a16:creationId xmlns:a16="http://schemas.microsoft.com/office/drawing/2014/main" id="{B0EC7E2C-9435-DAB8-26F4-E8CE1E0FA0D9}"/>
                    </a:ext>
                  </a:extLst>
                </p:cNvPr>
                <p:cNvSpPr/>
                <p:nvPr/>
              </p:nvSpPr>
              <p:spPr>
                <a:xfrm>
                  <a:off x="5531255" y="2258686"/>
                  <a:ext cx="4421105" cy="0"/>
                </a:xfrm>
                <a:prstGeom prst="line">
                  <a:avLst/>
                </a:prstGeom>
                <a:ln w="9525" cap="flat">
                  <a:solidFill>
                    <a:srgbClr val="8F8F8F">
                      <a:alpha val="36863"/>
                    </a:srgbClr>
                  </a:solidFill>
                  <a:prstDash val="solid"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30" name="AutoShape 48">
                  <a:extLst>
                    <a:ext uri="{FF2B5EF4-FFF2-40B4-BE49-F238E27FC236}">
                      <a16:creationId xmlns:a16="http://schemas.microsoft.com/office/drawing/2014/main" id="{9CF30E73-BED2-C59C-6A7F-3719EEA3C133}"/>
                    </a:ext>
                  </a:extLst>
                </p:cNvPr>
                <p:cNvSpPr/>
                <p:nvPr/>
              </p:nvSpPr>
              <p:spPr>
                <a:xfrm flipV="1">
                  <a:off x="5531255" y="2688679"/>
                  <a:ext cx="2149723" cy="0"/>
                </a:xfrm>
                <a:prstGeom prst="line">
                  <a:avLst/>
                </a:prstGeom>
                <a:ln w="9525" cap="flat">
                  <a:solidFill>
                    <a:srgbClr val="8F8F8F">
                      <a:alpha val="36863"/>
                    </a:srgbClr>
                  </a:solidFill>
                  <a:prstDash val="solid"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31" name="AutoShape 49">
                  <a:extLst>
                    <a:ext uri="{FF2B5EF4-FFF2-40B4-BE49-F238E27FC236}">
                      <a16:creationId xmlns:a16="http://schemas.microsoft.com/office/drawing/2014/main" id="{F0F71569-A27D-658E-B781-05EC56C6B0DD}"/>
                    </a:ext>
                  </a:extLst>
                </p:cNvPr>
                <p:cNvSpPr/>
                <p:nvPr/>
              </p:nvSpPr>
              <p:spPr>
                <a:xfrm>
                  <a:off x="7978185" y="2688679"/>
                  <a:ext cx="1974176" cy="0"/>
                </a:xfrm>
                <a:prstGeom prst="line">
                  <a:avLst/>
                </a:prstGeom>
                <a:ln w="9525" cap="flat">
                  <a:solidFill>
                    <a:srgbClr val="8F8F8F">
                      <a:alpha val="36863"/>
                    </a:srgbClr>
                  </a:solidFill>
                  <a:prstDash val="solid"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32" name="TextBox 50">
                  <a:extLst>
                    <a:ext uri="{FF2B5EF4-FFF2-40B4-BE49-F238E27FC236}">
                      <a16:creationId xmlns:a16="http://schemas.microsoft.com/office/drawing/2014/main" id="{9BE7E24F-8CB5-1300-EA45-1CE90309A4D9}"/>
                    </a:ext>
                  </a:extLst>
                </p:cNvPr>
                <p:cNvSpPr txBox="1"/>
                <p:nvPr/>
              </p:nvSpPr>
              <p:spPr>
                <a:xfrm>
                  <a:off x="7978185" y="2480677"/>
                  <a:ext cx="1465424" cy="152736"/>
                </a:xfrm>
                <a:prstGeom prst="rect">
                  <a:avLst/>
                </a:prstGeom>
              </p:spPr>
              <p:txBody>
                <a:bodyPr lIns="0" tIns="0" rIns="0" bIns="0" rtlCol="0" anchor="t">
                  <a:spAutoFit/>
                </a:bodyPr>
                <a:lstStyle/>
                <a:p>
                  <a:pPr marL="0" lvl="0" indent="0" algn="l">
                    <a:lnSpc>
                      <a:spcPts val="1288"/>
                    </a:lnSpc>
                    <a:spcBef>
                      <a:spcPct val="0"/>
                    </a:spcBef>
                  </a:pPr>
                  <a:r>
                    <a:rPr lang="en-US" sz="900" dirty="0">
                      <a:solidFill>
                        <a:srgbClr val="606060"/>
                      </a:solidFill>
                      <a:latin typeface="Albert Sans"/>
                    </a:rPr>
                    <a:t>Can assist with club events</a:t>
                  </a:r>
                </a:p>
              </p:txBody>
            </p:sp>
            <p:sp>
              <p:nvSpPr>
                <p:cNvPr id="133" name="TextBox 51">
                  <a:extLst>
                    <a:ext uri="{FF2B5EF4-FFF2-40B4-BE49-F238E27FC236}">
                      <a16:creationId xmlns:a16="http://schemas.microsoft.com/office/drawing/2014/main" id="{5817D118-A422-DE19-DED3-9218377B721E}"/>
                    </a:ext>
                  </a:extLst>
                </p:cNvPr>
                <p:cNvSpPr txBox="1"/>
                <p:nvPr/>
              </p:nvSpPr>
              <p:spPr>
                <a:xfrm>
                  <a:off x="5531255" y="2480677"/>
                  <a:ext cx="1746876" cy="152736"/>
                </a:xfrm>
                <a:prstGeom prst="rect">
                  <a:avLst/>
                </a:prstGeom>
              </p:spPr>
              <p:txBody>
                <a:bodyPr lIns="0" tIns="0" rIns="0" bIns="0" rtlCol="0" anchor="t">
                  <a:spAutoFit/>
                </a:bodyPr>
                <a:lstStyle/>
                <a:p>
                  <a:pPr marL="0" lvl="0" indent="0" algn="l">
                    <a:lnSpc>
                      <a:spcPts val="1288"/>
                    </a:lnSpc>
                    <a:spcBef>
                      <a:spcPct val="0"/>
                    </a:spcBef>
                  </a:pPr>
                  <a:r>
                    <a:rPr lang="en-US" sz="900" dirty="0">
                      <a:solidFill>
                        <a:srgbClr val="606060"/>
                      </a:solidFill>
                      <a:latin typeface="Albert Sans"/>
                    </a:rPr>
                    <a:t>Previous book club experience</a:t>
                  </a:r>
                </a:p>
              </p:txBody>
            </p:sp>
            <p:sp>
              <p:nvSpPr>
                <p:cNvPr id="134" name="TextBox 52">
                  <a:extLst>
                    <a:ext uri="{FF2B5EF4-FFF2-40B4-BE49-F238E27FC236}">
                      <a16:creationId xmlns:a16="http://schemas.microsoft.com/office/drawing/2014/main" id="{01D70524-EA61-787D-7BDA-043F54B1A103}"/>
                    </a:ext>
                  </a:extLst>
                </p:cNvPr>
                <p:cNvSpPr txBox="1"/>
                <p:nvPr/>
              </p:nvSpPr>
              <p:spPr>
                <a:xfrm>
                  <a:off x="5531255" y="2046190"/>
                  <a:ext cx="1677664" cy="152736"/>
                </a:xfrm>
                <a:prstGeom prst="rect">
                  <a:avLst/>
                </a:prstGeom>
              </p:spPr>
              <p:txBody>
                <a:bodyPr lIns="0" tIns="0" rIns="0" bIns="0" rtlCol="0" anchor="t">
                  <a:spAutoFit/>
                </a:bodyPr>
                <a:lstStyle/>
                <a:p>
                  <a:pPr marL="0" lvl="0" indent="0" algn="l">
                    <a:lnSpc>
                      <a:spcPts val="1288"/>
                    </a:lnSpc>
                    <a:spcBef>
                      <a:spcPct val="0"/>
                    </a:spcBef>
                  </a:pPr>
                  <a:r>
                    <a:rPr lang="en-US" sz="900" dirty="0">
                      <a:solidFill>
                        <a:srgbClr val="606060"/>
                      </a:solidFill>
                      <a:latin typeface="Albert Sans"/>
                    </a:rPr>
                    <a:t>Your favorite book genres</a:t>
                  </a:r>
                </a:p>
              </p:txBody>
            </p:sp>
            <p:sp>
              <p:nvSpPr>
                <p:cNvPr id="135" name="Freeform 36">
                  <a:extLst>
                    <a:ext uri="{FF2B5EF4-FFF2-40B4-BE49-F238E27FC236}">
                      <a16:creationId xmlns:a16="http://schemas.microsoft.com/office/drawing/2014/main" id="{CD7A99E8-20E7-4A33-48B6-E137042497F0}"/>
                    </a:ext>
                  </a:extLst>
                </p:cNvPr>
                <p:cNvSpPr/>
                <p:nvPr/>
              </p:nvSpPr>
              <p:spPr>
                <a:xfrm>
                  <a:off x="9810284" y="2493205"/>
                  <a:ext cx="142076" cy="142076"/>
                </a:xfrm>
                <a:prstGeom prst="roundRect">
                  <a:avLst/>
                </a:prstGeom>
                <a:solidFill>
                  <a:srgbClr val="000000">
                    <a:alpha val="0"/>
                  </a:srgbClr>
                </a:solidFill>
                <a:ln w="9525" cap="sq">
                  <a:solidFill>
                    <a:srgbClr val="BFBFBF"/>
                  </a:solidFill>
                  <a:prstDash val="solid"/>
                  <a:miter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36" name="Freeform 39">
                  <a:extLst>
                    <a:ext uri="{FF2B5EF4-FFF2-40B4-BE49-F238E27FC236}">
                      <a16:creationId xmlns:a16="http://schemas.microsoft.com/office/drawing/2014/main" id="{9E15BFC6-3428-639F-82DA-B4A5C79B5451}"/>
                    </a:ext>
                  </a:extLst>
                </p:cNvPr>
                <p:cNvSpPr/>
                <p:nvPr/>
              </p:nvSpPr>
              <p:spPr>
                <a:xfrm>
                  <a:off x="7538901" y="2493205"/>
                  <a:ext cx="142076" cy="142076"/>
                </a:xfrm>
                <a:prstGeom prst="roundRect">
                  <a:avLst/>
                </a:prstGeom>
                <a:solidFill>
                  <a:srgbClr val="000000">
                    <a:alpha val="0"/>
                  </a:srgbClr>
                </a:solidFill>
                <a:ln w="9525" cap="sq">
                  <a:solidFill>
                    <a:srgbClr val="BFBFBF"/>
                  </a:solidFill>
                  <a:prstDash val="solid"/>
                  <a:miter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</p:grpSp>
        <p:grpSp>
          <p:nvGrpSpPr>
            <p:cNvPr id="103" name="Group 102">
              <a:extLst>
                <a:ext uri="{FF2B5EF4-FFF2-40B4-BE49-F238E27FC236}">
                  <a16:creationId xmlns:a16="http://schemas.microsoft.com/office/drawing/2014/main" id="{ECD4CB20-138D-5687-AF76-330C02C89238}"/>
                </a:ext>
              </a:extLst>
            </p:cNvPr>
            <p:cNvGrpSpPr/>
            <p:nvPr/>
          </p:nvGrpSpPr>
          <p:grpSpPr>
            <a:xfrm>
              <a:off x="369129" y="3168083"/>
              <a:ext cx="9953742" cy="1227952"/>
              <a:chOff x="369129" y="1762984"/>
              <a:chExt cx="9953742" cy="1227952"/>
            </a:xfrm>
          </p:grpSpPr>
          <p:sp>
            <p:nvSpPr>
              <p:cNvPr id="104" name="Freeform 3">
                <a:extLst>
                  <a:ext uri="{FF2B5EF4-FFF2-40B4-BE49-F238E27FC236}">
                    <a16:creationId xmlns:a16="http://schemas.microsoft.com/office/drawing/2014/main" id="{B81B095D-B794-C73C-598D-4DE1A3EA6B0C}"/>
                  </a:ext>
                </a:extLst>
              </p:cNvPr>
              <p:cNvSpPr/>
              <p:nvPr/>
            </p:nvSpPr>
            <p:spPr>
              <a:xfrm>
                <a:off x="369129" y="1762984"/>
                <a:ext cx="9953742" cy="1227952"/>
              </a:xfrm>
              <a:prstGeom prst="roundRect">
                <a:avLst>
                  <a:gd name="adj" fmla="val 6738"/>
                </a:avLst>
              </a:prstGeom>
              <a:solidFill>
                <a:srgbClr val="FFFFFF"/>
              </a:solidFill>
              <a:ln w="9525" cap="sq">
                <a:solidFill>
                  <a:srgbClr val="BB3F37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grpSp>
            <p:nvGrpSpPr>
              <p:cNvPr id="105" name="Group 104">
                <a:extLst>
                  <a:ext uri="{FF2B5EF4-FFF2-40B4-BE49-F238E27FC236}">
                    <a16:creationId xmlns:a16="http://schemas.microsoft.com/office/drawing/2014/main" id="{08F7C722-175D-F91E-25B5-F6DD5E87F145}"/>
                  </a:ext>
                </a:extLst>
              </p:cNvPr>
              <p:cNvGrpSpPr/>
              <p:nvPr/>
            </p:nvGrpSpPr>
            <p:grpSpPr>
              <a:xfrm>
                <a:off x="739639" y="2055716"/>
                <a:ext cx="9212722" cy="642489"/>
                <a:chOff x="739639" y="2046190"/>
                <a:chExt cx="9212722" cy="642489"/>
              </a:xfrm>
            </p:grpSpPr>
            <p:sp>
              <p:nvSpPr>
                <p:cNvPr id="106" name="TextBox 41">
                  <a:extLst>
                    <a:ext uri="{FF2B5EF4-FFF2-40B4-BE49-F238E27FC236}">
                      <a16:creationId xmlns:a16="http://schemas.microsoft.com/office/drawing/2014/main" id="{D4F90738-F321-74D7-352C-0613AE5C5792}"/>
                    </a:ext>
                  </a:extLst>
                </p:cNvPr>
                <p:cNvSpPr txBox="1"/>
                <p:nvPr/>
              </p:nvSpPr>
              <p:spPr>
                <a:xfrm>
                  <a:off x="739639" y="2046190"/>
                  <a:ext cx="440457" cy="152736"/>
                </a:xfrm>
                <a:prstGeom prst="rect">
                  <a:avLst/>
                </a:prstGeom>
              </p:spPr>
              <p:txBody>
                <a:bodyPr lIns="0" tIns="0" rIns="0" bIns="0" rtlCol="0" anchor="t">
                  <a:spAutoFit/>
                </a:bodyPr>
                <a:lstStyle/>
                <a:p>
                  <a:pPr marL="0" lvl="0" indent="0" algn="l">
                    <a:lnSpc>
                      <a:spcPts val="1288"/>
                    </a:lnSpc>
                    <a:spcBef>
                      <a:spcPct val="0"/>
                    </a:spcBef>
                  </a:pPr>
                  <a:r>
                    <a:rPr lang="en-US" sz="900" u="none" strike="noStrike" dirty="0">
                      <a:solidFill>
                        <a:srgbClr val="606060"/>
                      </a:solidFill>
                      <a:latin typeface="Albert Sans"/>
                    </a:rPr>
                    <a:t>Name</a:t>
                  </a:r>
                </a:p>
              </p:txBody>
            </p:sp>
            <p:sp>
              <p:nvSpPr>
                <p:cNvPr id="107" name="AutoShape 42">
                  <a:extLst>
                    <a:ext uri="{FF2B5EF4-FFF2-40B4-BE49-F238E27FC236}">
                      <a16:creationId xmlns:a16="http://schemas.microsoft.com/office/drawing/2014/main" id="{19158E13-0151-0E6F-D1CB-0BB25B307316}"/>
                    </a:ext>
                  </a:extLst>
                </p:cNvPr>
                <p:cNvSpPr/>
                <p:nvPr/>
              </p:nvSpPr>
              <p:spPr>
                <a:xfrm>
                  <a:off x="739639" y="2258686"/>
                  <a:ext cx="2023942" cy="0"/>
                </a:xfrm>
                <a:prstGeom prst="line">
                  <a:avLst/>
                </a:prstGeom>
                <a:ln w="9525" cap="flat">
                  <a:solidFill>
                    <a:srgbClr val="8F8F8F">
                      <a:alpha val="36863"/>
                    </a:srgbClr>
                  </a:solidFill>
                  <a:prstDash val="solid"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08" name="TextBox 43">
                  <a:extLst>
                    <a:ext uri="{FF2B5EF4-FFF2-40B4-BE49-F238E27FC236}">
                      <a16:creationId xmlns:a16="http://schemas.microsoft.com/office/drawing/2014/main" id="{50334185-807C-C51A-27CC-FFB9E0C4E293}"/>
                    </a:ext>
                  </a:extLst>
                </p:cNvPr>
                <p:cNvSpPr txBox="1"/>
                <p:nvPr/>
              </p:nvSpPr>
              <p:spPr>
                <a:xfrm>
                  <a:off x="3060788" y="2046190"/>
                  <a:ext cx="450596" cy="152736"/>
                </a:xfrm>
                <a:prstGeom prst="rect">
                  <a:avLst/>
                </a:prstGeom>
              </p:spPr>
              <p:txBody>
                <a:bodyPr lIns="0" tIns="0" rIns="0" bIns="0" rtlCol="0" anchor="t">
                  <a:spAutoFit/>
                </a:bodyPr>
                <a:lstStyle/>
                <a:p>
                  <a:pPr marL="0" lvl="0" indent="0" algn="l">
                    <a:lnSpc>
                      <a:spcPts val="1288"/>
                    </a:lnSpc>
                    <a:spcBef>
                      <a:spcPct val="0"/>
                    </a:spcBef>
                  </a:pPr>
                  <a:r>
                    <a:rPr lang="en-US" sz="900" dirty="0">
                      <a:solidFill>
                        <a:srgbClr val="606060"/>
                      </a:solidFill>
                      <a:latin typeface="Albert Sans"/>
                    </a:rPr>
                    <a:t>Phone</a:t>
                  </a:r>
                </a:p>
              </p:txBody>
            </p:sp>
            <p:sp>
              <p:nvSpPr>
                <p:cNvPr id="109" name="AutoShape 44">
                  <a:extLst>
                    <a:ext uri="{FF2B5EF4-FFF2-40B4-BE49-F238E27FC236}">
                      <a16:creationId xmlns:a16="http://schemas.microsoft.com/office/drawing/2014/main" id="{58068814-C558-25C2-A0B4-9A6B44E39EED}"/>
                    </a:ext>
                  </a:extLst>
                </p:cNvPr>
                <p:cNvSpPr/>
                <p:nvPr/>
              </p:nvSpPr>
              <p:spPr>
                <a:xfrm>
                  <a:off x="3060788" y="2258686"/>
                  <a:ext cx="2099957" cy="0"/>
                </a:xfrm>
                <a:prstGeom prst="line">
                  <a:avLst/>
                </a:prstGeom>
                <a:ln w="9525" cap="flat">
                  <a:solidFill>
                    <a:srgbClr val="8F8F8F">
                      <a:alpha val="36863"/>
                    </a:srgbClr>
                  </a:solidFill>
                  <a:prstDash val="solid"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10" name="TextBox 45">
                  <a:extLst>
                    <a:ext uri="{FF2B5EF4-FFF2-40B4-BE49-F238E27FC236}">
                      <a16:creationId xmlns:a16="http://schemas.microsoft.com/office/drawing/2014/main" id="{17ACCFB9-17C7-E754-C29A-71B7D5499831}"/>
                    </a:ext>
                  </a:extLst>
                </p:cNvPr>
                <p:cNvSpPr txBox="1"/>
                <p:nvPr/>
              </p:nvSpPr>
              <p:spPr>
                <a:xfrm>
                  <a:off x="739639" y="2480677"/>
                  <a:ext cx="440457" cy="152736"/>
                </a:xfrm>
                <a:prstGeom prst="rect">
                  <a:avLst/>
                </a:prstGeom>
              </p:spPr>
              <p:txBody>
                <a:bodyPr lIns="0" tIns="0" rIns="0" bIns="0" rtlCol="0" anchor="t">
                  <a:spAutoFit/>
                </a:bodyPr>
                <a:lstStyle/>
                <a:p>
                  <a:pPr marL="0" lvl="0" indent="0" algn="l">
                    <a:lnSpc>
                      <a:spcPts val="1288"/>
                    </a:lnSpc>
                    <a:spcBef>
                      <a:spcPct val="0"/>
                    </a:spcBef>
                  </a:pPr>
                  <a:r>
                    <a:rPr lang="en-US" sz="900" dirty="0">
                      <a:solidFill>
                        <a:srgbClr val="606060"/>
                      </a:solidFill>
                      <a:latin typeface="Albert Sans"/>
                    </a:rPr>
                    <a:t>Email</a:t>
                  </a:r>
                </a:p>
              </p:txBody>
            </p:sp>
            <p:sp>
              <p:nvSpPr>
                <p:cNvPr id="111" name="AutoShape 46">
                  <a:extLst>
                    <a:ext uri="{FF2B5EF4-FFF2-40B4-BE49-F238E27FC236}">
                      <a16:creationId xmlns:a16="http://schemas.microsoft.com/office/drawing/2014/main" id="{1A01EDD2-E87E-E521-E46E-F88344051374}"/>
                    </a:ext>
                  </a:extLst>
                </p:cNvPr>
                <p:cNvSpPr/>
                <p:nvPr/>
              </p:nvSpPr>
              <p:spPr>
                <a:xfrm>
                  <a:off x="739639" y="2688679"/>
                  <a:ext cx="4421105" cy="0"/>
                </a:xfrm>
                <a:prstGeom prst="line">
                  <a:avLst/>
                </a:prstGeom>
                <a:ln w="9525" cap="flat">
                  <a:solidFill>
                    <a:srgbClr val="8F8F8F">
                      <a:alpha val="36863"/>
                    </a:srgbClr>
                  </a:solidFill>
                  <a:prstDash val="solid"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12" name="AutoShape 47">
                  <a:extLst>
                    <a:ext uri="{FF2B5EF4-FFF2-40B4-BE49-F238E27FC236}">
                      <a16:creationId xmlns:a16="http://schemas.microsoft.com/office/drawing/2014/main" id="{6B8BEC3E-7A28-C858-A72D-9608375E55A5}"/>
                    </a:ext>
                  </a:extLst>
                </p:cNvPr>
                <p:cNvSpPr/>
                <p:nvPr/>
              </p:nvSpPr>
              <p:spPr>
                <a:xfrm>
                  <a:off x="5531255" y="2258686"/>
                  <a:ext cx="4421105" cy="0"/>
                </a:xfrm>
                <a:prstGeom prst="line">
                  <a:avLst/>
                </a:prstGeom>
                <a:ln w="9525" cap="flat">
                  <a:solidFill>
                    <a:srgbClr val="8F8F8F">
                      <a:alpha val="36863"/>
                    </a:srgbClr>
                  </a:solidFill>
                  <a:prstDash val="solid"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13" name="AutoShape 48">
                  <a:extLst>
                    <a:ext uri="{FF2B5EF4-FFF2-40B4-BE49-F238E27FC236}">
                      <a16:creationId xmlns:a16="http://schemas.microsoft.com/office/drawing/2014/main" id="{4F0FC25C-58E1-09B4-8B40-91C0FD88060A}"/>
                    </a:ext>
                  </a:extLst>
                </p:cNvPr>
                <p:cNvSpPr/>
                <p:nvPr/>
              </p:nvSpPr>
              <p:spPr>
                <a:xfrm flipV="1">
                  <a:off x="5531255" y="2688679"/>
                  <a:ext cx="2149723" cy="0"/>
                </a:xfrm>
                <a:prstGeom prst="line">
                  <a:avLst/>
                </a:prstGeom>
                <a:ln w="9525" cap="flat">
                  <a:solidFill>
                    <a:srgbClr val="8F8F8F">
                      <a:alpha val="36863"/>
                    </a:srgbClr>
                  </a:solidFill>
                  <a:prstDash val="solid"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14" name="AutoShape 49">
                  <a:extLst>
                    <a:ext uri="{FF2B5EF4-FFF2-40B4-BE49-F238E27FC236}">
                      <a16:creationId xmlns:a16="http://schemas.microsoft.com/office/drawing/2014/main" id="{6DA95B78-6D7C-4FD9-9E3D-A4ABFD9CC4CD}"/>
                    </a:ext>
                  </a:extLst>
                </p:cNvPr>
                <p:cNvSpPr/>
                <p:nvPr/>
              </p:nvSpPr>
              <p:spPr>
                <a:xfrm>
                  <a:off x="7978185" y="2688679"/>
                  <a:ext cx="1974176" cy="0"/>
                </a:xfrm>
                <a:prstGeom prst="line">
                  <a:avLst/>
                </a:prstGeom>
                <a:ln w="9525" cap="flat">
                  <a:solidFill>
                    <a:srgbClr val="8F8F8F">
                      <a:alpha val="36863"/>
                    </a:srgbClr>
                  </a:solidFill>
                  <a:prstDash val="solid"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15" name="TextBox 50">
                  <a:extLst>
                    <a:ext uri="{FF2B5EF4-FFF2-40B4-BE49-F238E27FC236}">
                      <a16:creationId xmlns:a16="http://schemas.microsoft.com/office/drawing/2014/main" id="{9D643673-29AB-D29C-75E6-2B091D983D7C}"/>
                    </a:ext>
                  </a:extLst>
                </p:cNvPr>
                <p:cNvSpPr txBox="1"/>
                <p:nvPr/>
              </p:nvSpPr>
              <p:spPr>
                <a:xfrm>
                  <a:off x="7978185" y="2480677"/>
                  <a:ext cx="1465424" cy="152736"/>
                </a:xfrm>
                <a:prstGeom prst="rect">
                  <a:avLst/>
                </a:prstGeom>
              </p:spPr>
              <p:txBody>
                <a:bodyPr lIns="0" tIns="0" rIns="0" bIns="0" rtlCol="0" anchor="t">
                  <a:spAutoFit/>
                </a:bodyPr>
                <a:lstStyle/>
                <a:p>
                  <a:pPr marL="0" lvl="0" indent="0" algn="l">
                    <a:lnSpc>
                      <a:spcPts val="1288"/>
                    </a:lnSpc>
                    <a:spcBef>
                      <a:spcPct val="0"/>
                    </a:spcBef>
                  </a:pPr>
                  <a:r>
                    <a:rPr lang="en-US" sz="900" dirty="0">
                      <a:solidFill>
                        <a:srgbClr val="606060"/>
                      </a:solidFill>
                      <a:latin typeface="Albert Sans"/>
                    </a:rPr>
                    <a:t>Can assist with club events</a:t>
                  </a:r>
                </a:p>
              </p:txBody>
            </p:sp>
            <p:sp>
              <p:nvSpPr>
                <p:cNvPr id="116" name="TextBox 51">
                  <a:extLst>
                    <a:ext uri="{FF2B5EF4-FFF2-40B4-BE49-F238E27FC236}">
                      <a16:creationId xmlns:a16="http://schemas.microsoft.com/office/drawing/2014/main" id="{CE8037F9-F23B-B96A-AEEC-A61B067078C0}"/>
                    </a:ext>
                  </a:extLst>
                </p:cNvPr>
                <p:cNvSpPr txBox="1"/>
                <p:nvPr/>
              </p:nvSpPr>
              <p:spPr>
                <a:xfrm>
                  <a:off x="5531255" y="2480677"/>
                  <a:ext cx="1746876" cy="152736"/>
                </a:xfrm>
                <a:prstGeom prst="rect">
                  <a:avLst/>
                </a:prstGeom>
              </p:spPr>
              <p:txBody>
                <a:bodyPr lIns="0" tIns="0" rIns="0" bIns="0" rtlCol="0" anchor="t">
                  <a:spAutoFit/>
                </a:bodyPr>
                <a:lstStyle/>
                <a:p>
                  <a:pPr marL="0" lvl="0" indent="0" algn="l">
                    <a:lnSpc>
                      <a:spcPts val="1288"/>
                    </a:lnSpc>
                    <a:spcBef>
                      <a:spcPct val="0"/>
                    </a:spcBef>
                  </a:pPr>
                  <a:r>
                    <a:rPr lang="en-US" sz="900" dirty="0">
                      <a:solidFill>
                        <a:srgbClr val="606060"/>
                      </a:solidFill>
                      <a:latin typeface="Albert Sans"/>
                    </a:rPr>
                    <a:t>Previous book club experience</a:t>
                  </a:r>
                </a:p>
              </p:txBody>
            </p:sp>
            <p:sp>
              <p:nvSpPr>
                <p:cNvPr id="117" name="TextBox 52">
                  <a:extLst>
                    <a:ext uri="{FF2B5EF4-FFF2-40B4-BE49-F238E27FC236}">
                      <a16:creationId xmlns:a16="http://schemas.microsoft.com/office/drawing/2014/main" id="{A2189CAC-5F9D-89FC-C590-746081868860}"/>
                    </a:ext>
                  </a:extLst>
                </p:cNvPr>
                <p:cNvSpPr txBox="1"/>
                <p:nvPr/>
              </p:nvSpPr>
              <p:spPr>
                <a:xfrm>
                  <a:off x="5531255" y="2046190"/>
                  <a:ext cx="1677664" cy="152736"/>
                </a:xfrm>
                <a:prstGeom prst="rect">
                  <a:avLst/>
                </a:prstGeom>
              </p:spPr>
              <p:txBody>
                <a:bodyPr lIns="0" tIns="0" rIns="0" bIns="0" rtlCol="0" anchor="t">
                  <a:spAutoFit/>
                </a:bodyPr>
                <a:lstStyle/>
                <a:p>
                  <a:pPr marL="0" lvl="0" indent="0" algn="l">
                    <a:lnSpc>
                      <a:spcPts val="1288"/>
                    </a:lnSpc>
                    <a:spcBef>
                      <a:spcPct val="0"/>
                    </a:spcBef>
                  </a:pPr>
                  <a:r>
                    <a:rPr lang="en-US" sz="900" dirty="0">
                      <a:solidFill>
                        <a:srgbClr val="606060"/>
                      </a:solidFill>
                      <a:latin typeface="Albert Sans"/>
                    </a:rPr>
                    <a:t>Your favorite book genres</a:t>
                  </a:r>
                </a:p>
              </p:txBody>
            </p:sp>
            <p:sp>
              <p:nvSpPr>
                <p:cNvPr id="118" name="Freeform 36">
                  <a:extLst>
                    <a:ext uri="{FF2B5EF4-FFF2-40B4-BE49-F238E27FC236}">
                      <a16:creationId xmlns:a16="http://schemas.microsoft.com/office/drawing/2014/main" id="{CA444336-628A-A344-C5A4-80967FF87E0E}"/>
                    </a:ext>
                  </a:extLst>
                </p:cNvPr>
                <p:cNvSpPr/>
                <p:nvPr/>
              </p:nvSpPr>
              <p:spPr>
                <a:xfrm>
                  <a:off x="9810284" y="2493205"/>
                  <a:ext cx="142076" cy="142076"/>
                </a:xfrm>
                <a:prstGeom prst="roundRect">
                  <a:avLst/>
                </a:prstGeom>
                <a:solidFill>
                  <a:srgbClr val="000000">
                    <a:alpha val="0"/>
                  </a:srgbClr>
                </a:solidFill>
                <a:ln w="9525" cap="sq">
                  <a:solidFill>
                    <a:srgbClr val="BFBFBF"/>
                  </a:solidFill>
                  <a:prstDash val="solid"/>
                  <a:miter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19" name="Freeform 39">
                  <a:extLst>
                    <a:ext uri="{FF2B5EF4-FFF2-40B4-BE49-F238E27FC236}">
                      <a16:creationId xmlns:a16="http://schemas.microsoft.com/office/drawing/2014/main" id="{C785CFD8-8C10-7ABF-0DFE-F836D7AA2E90}"/>
                    </a:ext>
                  </a:extLst>
                </p:cNvPr>
                <p:cNvSpPr/>
                <p:nvPr/>
              </p:nvSpPr>
              <p:spPr>
                <a:xfrm>
                  <a:off x="7538901" y="2493205"/>
                  <a:ext cx="142076" cy="142076"/>
                </a:xfrm>
                <a:prstGeom prst="roundRect">
                  <a:avLst/>
                </a:prstGeom>
                <a:solidFill>
                  <a:srgbClr val="000000">
                    <a:alpha val="0"/>
                  </a:srgbClr>
                </a:solidFill>
                <a:ln w="9525" cap="sq">
                  <a:solidFill>
                    <a:srgbClr val="BFBFBF"/>
                  </a:solidFill>
                  <a:prstDash val="solid"/>
                  <a:miter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</p:grpSp>
        <p:grpSp>
          <p:nvGrpSpPr>
            <p:cNvPr id="102" name="Group 101">
              <a:extLst>
                <a:ext uri="{FF2B5EF4-FFF2-40B4-BE49-F238E27FC236}">
                  <a16:creationId xmlns:a16="http://schemas.microsoft.com/office/drawing/2014/main" id="{EFD218C8-D5B3-28B9-801B-BC94DFCD2E22}"/>
                </a:ext>
              </a:extLst>
            </p:cNvPr>
            <p:cNvGrpSpPr/>
            <p:nvPr/>
          </p:nvGrpSpPr>
          <p:grpSpPr>
            <a:xfrm>
              <a:off x="369129" y="1762984"/>
              <a:ext cx="9953742" cy="1227952"/>
              <a:chOff x="369129" y="1762984"/>
              <a:chExt cx="9953742" cy="1227952"/>
            </a:xfrm>
          </p:grpSpPr>
          <p:sp>
            <p:nvSpPr>
              <p:cNvPr id="3" name="Freeform 3"/>
              <p:cNvSpPr/>
              <p:nvPr/>
            </p:nvSpPr>
            <p:spPr>
              <a:xfrm>
                <a:off x="369129" y="1762984"/>
                <a:ext cx="9953742" cy="1227952"/>
              </a:xfrm>
              <a:prstGeom prst="roundRect">
                <a:avLst>
                  <a:gd name="adj" fmla="val 6738"/>
                </a:avLst>
              </a:prstGeom>
              <a:solidFill>
                <a:srgbClr val="FFFFFF"/>
              </a:solidFill>
              <a:ln w="9525" cap="sq">
                <a:solidFill>
                  <a:srgbClr val="BB3F37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grpSp>
            <p:nvGrpSpPr>
              <p:cNvPr id="101" name="Group 100">
                <a:extLst>
                  <a:ext uri="{FF2B5EF4-FFF2-40B4-BE49-F238E27FC236}">
                    <a16:creationId xmlns:a16="http://schemas.microsoft.com/office/drawing/2014/main" id="{1E79DEDB-DFD4-8D91-86CC-EF47CA2A518C}"/>
                  </a:ext>
                </a:extLst>
              </p:cNvPr>
              <p:cNvGrpSpPr/>
              <p:nvPr/>
            </p:nvGrpSpPr>
            <p:grpSpPr>
              <a:xfrm>
                <a:off x="739639" y="2055716"/>
                <a:ext cx="9212722" cy="642489"/>
                <a:chOff x="739639" y="2046190"/>
                <a:chExt cx="9212722" cy="642489"/>
              </a:xfrm>
            </p:grpSpPr>
            <p:sp>
              <p:nvSpPr>
                <p:cNvPr id="41" name="TextBox 41"/>
                <p:cNvSpPr txBox="1"/>
                <p:nvPr/>
              </p:nvSpPr>
              <p:spPr>
                <a:xfrm>
                  <a:off x="739639" y="2046190"/>
                  <a:ext cx="440457" cy="152736"/>
                </a:xfrm>
                <a:prstGeom prst="rect">
                  <a:avLst/>
                </a:prstGeom>
              </p:spPr>
              <p:txBody>
                <a:bodyPr lIns="0" tIns="0" rIns="0" bIns="0" rtlCol="0" anchor="t">
                  <a:spAutoFit/>
                </a:bodyPr>
                <a:lstStyle/>
                <a:p>
                  <a:pPr marL="0" lvl="0" indent="0" algn="l">
                    <a:lnSpc>
                      <a:spcPts val="1288"/>
                    </a:lnSpc>
                    <a:spcBef>
                      <a:spcPct val="0"/>
                    </a:spcBef>
                  </a:pPr>
                  <a:r>
                    <a:rPr lang="en-US" sz="900" u="none" strike="noStrike" dirty="0">
                      <a:solidFill>
                        <a:srgbClr val="606060"/>
                      </a:solidFill>
                      <a:latin typeface="Albert Sans"/>
                    </a:rPr>
                    <a:t>Name</a:t>
                  </a:r>
                </a:p>
              </p:txBody>
            </p:sp>
            <p:sp>
              <p:nvSpPr>
                <p:cNvPr id="42" name="AutoShape 42"/>
                <p:cNvSpPr/>
                <p:nvPr/>
              </p:nvSpPr>
              <p:spPr>
                <a:xfrm>
                  <a:off x="739639" y="2258686"/>
                  <a:ext cx="2023942" cy="0"/>
                </a:xfrm>
                <a:prstGeom prst="line">
                  <a:avLst/>
                </a:prstGeom>
                <a:ln w="9525" cap="flat">
                  <a:solidFill>
                    <a:srgbClr val="8F8F8F">
                      <a:alpha val="36863"/>
                    </a:srgbClr>
                  </a:solidFill>
                  <a:prstDash val="solid"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43" name="TextBox 43"/>
                <p:cNvSpPr txBox="1"/>
                <p:nvPr/>
              </p:nvSpPr>
              <p:spPr>
                <a:xfrm>
                  <a:off x="3060788" y="2046190"/>
                  <a:ext cx="450596" cy="152736"/>
                </a:xfrm>
                <a:prstGeom prst="rect">
                  <a:avLst/>
                </a:prstGeom>
              </p:spPr>
              <p:txBody>
                <a:bodyPr lIns="0" tIns="0" rIns="0" bIns="0" rtlCol="0" anchor="t">
                  <a:spAutoFit/>
                </a:bodyPr>
                <a:lstStyle/>
                <a:p>
                  <a:pPr marL="0" lvl="0" indent="0" algn="l">
                    <a:lnSpc>
                      <a:spcPts val="1288"/>
                    </a:lnSpc>
                    <a:spcBef>
                      <a:spcPct val="0"/>
                    </a:spcBef>
                  </a:pPr>
                  <a:r>
                    <a:rPr lang="en-US" sz="900" dirty="0">
                      <a:solidFill>
                        <a:srgbClr val="606060"/>
                      </a:solidFill>
                      <a:latin typeface="Albert Sans"/>
                    </a:rPr>
                    <a:t>Phone</a:t>
                  </a:r>
                </a:p>
              </p:txBody>
            </p:sp>
            <p:sp>
              <p:nvSpPr>
                <p:cNvPr id="44" name="AutoShape 44"/>
                <p:cNvSpPr/>
                <p:nvPr/>
              </p:nvSpPr>
              <p:spPr>
                <a:xfrm>
                  <a:off x="3060788" y="2258686"/>
                  <a:ext cx="2099957" cy="0"/>
                </a:xfrm>
                <a:prstGeom prst="line">
                  <a:avLst/>
                </a:prstGeom>
                <a:ln w="9525" cap="flat">
                  <a:solidFill>
                    <a:srgbClr val="8F8F8F">
                      <a:alpha val="36863"/>
                    </a:srgbClr>
                  </a:solidFill>
                  <a:prstDash val="solid"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45" name="TextBox 45"/>
                <p:cNvSpPr txBox="1"/>
                <p:nvPr/>
              </p:nvSpPr>
              <p:spPr>
                <a:xfrm>
                  <a:off x="739639" y="2480677"/>
                  <a:ext cx="440457" cy="152736"/>
                </a:xfrm>
                <a:prstGeom prst="rect">
                  <a:avLst/>
                </a:prstGeom>
              </p:spPr>
              <p:txBody>
                <a:bodyPr lIns="0" tIns="0" rIns="0" bIns="0" rtlCol="0" anchor="t">
                  <a:spAutoFit/>
                </a:bodyPr>
                <a:lstStyle/>
                <a:p>
                  <a:pPr marL="0" lvl="0" indent="0" algn="l">
                    <a:lnSpc>
                      <a:spcPts val="1288"/>
                    </a:lnSpc>
                    <a:spcBef>
                      <a:spcPct val="0"/>
                    </a:spcBef>
                  </a:pPr>
                  <a:r>
                    <a:rPr lang="en-US" sz="900" dirty="0">
                      <a:solidFill>
                        <a:srgbClr val="606060"/>
                      </a:solidFill>
                      <a:latin typeface="Albert Sans"/>
                    </a:rPr>
                    <a:t>Email</a:t>
                  </a:r>
                </a:p>
              </p:txBody>
            </p:sp>
            <p:sp>
              <p:nvSpPr>
                <p:cNvPr id="46" name="AutoShape 46"/>
                <p:cNvSpPr/>
                <p:nvPr/>
              </p:nvSpPr>
              <p:spPr>
                <a:xfrm>
                  <a:off x="739639" y="2688679"/>
                  <a:ext cx="4421105" cy="0"/>
                </a:xfrm>
                <a:prstGeom prst="line">
                  <a:avLst/>
                </a:prstGeom>
                <a:ln w="9525" cap="flat">
                  <a:solidFill>
                    <a:srgbClr val="8F8F8F">
                      <a:alpha val="36863"/>
                    </a:srgbClr>
                  </a:solidFill>
                  <a:prstDash val="solid"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47" name="AutoShape 47"/>
                <p:cNvSpPr/>
                <p:nvPr/>
              </p:nvSpPr>
              <p:spPr>
                <a:xfrm>
                  <a:off x="5531255" y="2258686"/>
                  <a:ext cx="4421105" cy="0"/>
                </a:xfrm>
                <a:prstGeom prst="line">
                  <a:avLst/>
                </a:prstGeom>
                <a:ln w="9525" cap="flat">
                  <a:solidFill>
                    <a:srgbClr val="8F8F8F">
                      <a:alpha val="36863"/>
                    </a:srgbClr>
                  </a:solidFill>
                  <a:prstDash val="solid"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48" name="AutoShape 48"/>
                <p:cNvSpPr/>
                <p:nvPr/>
              </p:nvSpPr>
              <p:spPr>
                <a:xfrm flipV="1">
                  <a:off x="5531255" y="2688679"/>
                  <a:ext cx="2149723" cy="0"/>
                </a:xfrm>
                <a:prstGeom prst="line">
                  <a:avLst/>
                </a:prstGeom>
                <a:ln w="9525" cap="flat">
                  <a:solidFill>
                    <a:srgbClr val="8F8F8F">
                      <a:alpha val="36863"/>
                    </a:srgbClr>
                  </a:solidFill>
                  <a:prstDash val="solid"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49" name="AutoShape 49"/>
                <p:cNvSpPr/>
                <p:nvPr/>
              </p:nvSpPr>
              <p:spPr>
                <a:xfrm>
                  <a:off x="7978185" y="2688679"/>
                  <a:ext cx="1974176" cy="0"/>
                </a:xfrm>
                <a:prstGeom prst="line">
                  <a:avLst/>
                </a:prstGeom>
                <a:ln w="9525" cap="flat">
                  <a:solidFill>
                    <a:srgbClr val="8F8F8F">
                      <a:alpha val="36863"/>
                    </a:srgbClr>
                  </a:solidFill>
                  <a:prstDash val="solid"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50" name="TextBox 50"/>
                <p:cNvSpPr txBox="1"/>
                <p:nvPr/>
              </p:nvSpPr>
              <p:spPr>
                <a:xfrm>
                  <a:off x="7978185" y="2480677"/>
                  <a:ext cx="1465424" cy="152736"/>
                </a:xfrm>
                <a:prstGeom prst="rect">
                  <a:avLst/>
                </a:prstGeom>
              </p:spPr>
              <p:txBody>
                <a:bodyPr lIns="0" tIns="0" rIns="0" bIns="0" rtlCol="0" anchor="t">
                  <a:spAutoFit/>
                </a:bodyPr>
                <a:lstStyle/>
                <a:p>
                  <a:pPr marL="0" lvl="0" indent="0" algn="l">
                    <a:lnSpc>
                      <a:spcPts val="1288"/>
                    </a:lnSpc>
                    <a:spcBef>
                      <a:spcPct val="0"/>
                    </a:spcBef>
                  </a:pPr>
                  <a:r>
                    <a:rPr lang="en-US" sz="900" dirty="0">
                      <a:solidFill>
                        <a:srgbClr val="606060"/>
                      </a:solidFill>
                      <a:latin typeface="Albert Sans"/>
                    </a:rPr>
                    <a:t>Can assist with club events</a:t>
                  </a:r>
                </a:p>
              </p:txBody>
            </p:sp>
            <p:sp>
              <p:nvSpPr>
                <p:cNvPr id="51" name="TextBox 51"/>
                <p:cNvSpPr txBox="1"/>
                <p:nvPr/>
              </p:nvSpPr>
              <p:spPr>
                <a:xfrm>
                  <a:off x="5531255" y="2480677"/>
                  <a:ext cx="1746876" cy="152736"/>
                </a:xfrm>
                <a:prstGeom prst="rect">
                  <a:avLst/>
                </a:prstGeom>
              </p:spPr>
              <p:txBody>
                <a:bodyPr lIns="0" tIns="0" rIns="0" bIns="0" rtlCol="0" anchor="t">
                  <a:spAutoFit/>
                </a:bodyPr>
                <a:lstStyle/>
                <a:p>
                  <a:pPr marL="0" lvl="0" indent="0" algn="l">
                    <a:lnSpc>
                      <a:spcPts val="1288"/>
                    </a:lnSpc>
                    <a:spcBef>
                      <a:spcPct val="0"/>
                    </a:spcBef>
                  </a:pPr>
                  <a:r>
                    <a:rPr lang="en-US" sz="900" dirty="0">
                      <a:solidFill>
                        <a:srgbClr val="606060"/>
                      </a:solidFill>
                      <a:latin typeface="Albert Sans"/>
                    </a:rPr>
                    <a:t>Previous book club experience</a:t>
                  </a:r>
                </a:p>
              </p:txBody>
            </p:sp>
            <p:sp>
              <p:nvSpPr>
                <p:cNvPr id="52" name="TextBox 52"/>
                <p:cNvSpPr txBox="1"/>
                <p:nvPr/>
              </p:nvSpPr>
              <p:spPr>
                <a:xfrm>
                  <a:off x="5531255" y="2046190"/>
                  <a:ext cx="1677664" cy="152736"/>
                </a:xfrm>
                <a:prstGeom prst="rect">
                  <a:avLst/>
                </a:prstGeom>
              </p:spPr>
              <p:txBody>
                <a:bodyPr lIns="0" tIns="0" rIns="0" bIns="0" rtlCol="0" anchor="t">
                  <a:spAutoFit/>
                </a:bodyPr>
                <a:lstStyle/>
                <a:p>
                  <a:pPr marL="0" lvl="0" indent="0" algn="l">
                    <a:lnSpc>
                      <a:spcPts val="1288"/>
                    </a:lnSpc>
                    <a:spcBef>
                      <a:spcPct val="0"/>
                    </a:spcBef>
                  </a:pPr>
                  <a:r>
                    <a:rPr lang="en-US" sz="900" dirty="0">
                      <a:solidFill>
                        <a:srgbClr val="606060"/>
                      </a:solidFill>
                      <a:latin typeface="Albert Sans"/>
                    </a:rPr>
                    <a:t>Your favorite book genres</a:t>
                  </a:r>
                </a:p>
              </p:txBody>
            </p:sp>
            <p:sp>
              <p:nvSpPr>
                <p:cNvPr id="36" name="Freeform 36"/>
                <p:cNvSpPr/>
                <p:nvPr/>
              </p:nvSpPr>
              <p:spPr>
                <a:xfrm>
                  <a:off x="9810284" y="2493205"/>
                  <a:ext cx="142076" cy="142076"/>
                </a:xfrm>
                <a:prstGeom prst="roundRect">
                  <a:avLst/>
                </a:prstGeom>
                <a:solidFill>
                  <a:srgbClr val="000000">
                    <a:alpha val="0"/>
                  </a:srgbClr>
                </a:solidFill>
                <a:ln w="9525" cap="sq">
                  <a:solidFill>
                    <a:srgbClr val="BFBFBF"/>
                  </a:solidFill>
                  <a:prstDash val="solid"/>
                  <a:miter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39" name="Freeform 39"/>
                <p:cNvSpPr/>
                <p:nvPr/>
              </p:nvSpPr>
              <p:spPr>
                <a:xfrm>
                  <a:off x="7538901" y="2493205"/>
                  <a:ext cx="142076" cy="142076"/>
                </a:xfrm>
                <a:prstGeom prst="roundRect">
                  <a:avLst/>
                </a:prstGeom>
                <a:solidFill>
                  <a:srgbClr val="000000">
                    <a:alpha val="0"/>
                  </a:srgbClr>
                </a:solidFill>
                <a:ln w="9525" cap="sq">
                  <a:solidFill>
                    <a:srgbClr val="BFBFBF"/>
                  </a:solidFill>
                  <a:prstDash val="solid"/>
                  <a:miter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</p:grpSp>
        <p:grpSp>
          <p:nvGrpSpPr>
            <p:cNvPr id="154" name="Group 153">
              <a:extLst>
                <a:ext uri="{FF2B5EF4-FFF2-40B4-BE49-F238E27FC236}">
                  <a16:creationId xmlns:a16="http://schemas.microsoft.com/office/drawing/2014/main" id="{D6E196F8-8A98-0E31-6619-16A2B064DAF2}"/>
                </a:ext>
              </a:extLst>
            </p:cNvPr>
            <p:cNvGrpSpPr/>
            <p:nvPr/>
          </p:nvGrpSpPr>
          <p:grpSpPr>
            <a:xfrm>
              <a:off x="369128" y="270450"/>
              <a:ext cx="9650473" cy="1603192"/>
              <a:chOff x="369128" y="270450"/>
              <a:chExt cx="9650473" cy="1603192"/>
            </a:xfrm>
          </p:grpSpPr>
          <p:sp>
            <p:nvSpPr>
              <p:cNvPr id="91" name="Freeform 91"/>
              <p:cNvSpPr/>
              <p:nvPr/>
            </p:nvSpPr>
            <p:spPr>
              <a:xfrm>
                <a:off x="7371687" y="270450"/>
                <a:ext cx="2647914" cy="1603192"/>
              </a:xfrm>
              <a:custGeom>
                <a:avLst/>
                <a:gdLst/>
                <a:ahLst/>
                <a:cxnLst/>
                <a:rect l="l" t="t" r="r" b="b"/>
                <a:pathLst>
                  <a:path w="2647914" h="1603192">
                    <a:moveTo>
                      <a:pt x="0" y="0"/>
                    </a:moveTo>
                    <a:lnTo>
                      <a:pt x="2647915" y="0"/>
                    </a:lnTo>
                    <a:lnTo>
                      <a:pt x="2647915" y="1603191"/>
                    </a:lnTo>
                    <a:lnTo>
                      <a:pt x="0" y="1603191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  <a:stretch>
                  <a:fillRect/>
                </a:stretch>
              </a:blipFill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92" name="TextBox 92"/>
              <p:cNvSpPr txBox="1"/>
              <p:nvPr/>
            </p:nvSpPr>
            <p:spPr>
              <a:xfrm>
                <a:off x="369198" y="423399"/>
                <a:ext cx="2829373" cy="238848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marL="0" lvl="0" indent="0" algn="l">
                  <a:lnSpc>
                    <a:spcPts val="2048"/>
                  </a:lnSpc>
                  <a:spcBef>
                    <a:spcPct val="0"/>
                  </a:spcBef>
                </a:pPr>
                <a:r>
                  <a:rPr lang="en-US" sz="1450" u="none" strike="noStrike" spc="-43" dirty="0">
                    <a:solidFill>
                      <a:srgbClr val="BB3F37"/>
                    </a:solidFill>
                    <a:latin typeface="Albert Sans"/>
                  </a:rPr>
                  <a:t>Book Club Sign Up Sheet</a:t>
                </a:r>
              </a:p>
            </p:txBody>
          </p:sp>
          <p:sp>
            <p:nvSpPr>
              <p:cNvPr id="93" name="TextBox 93"/>
              <p:cNvSpPr txBox="1"/>
              <p:nvPr/>
            </p:nvSpPr>
            <p:spPr>
              <a:xfrm>
                <a:off x="369128" y="781461"/>
                <a:ext cx="6044371" cy="584775"/>
              </a:xfrm>
              <a:prstGeom prst="rect">
                <a:avLst/>
              </a:prstGeom>
            </p:spPr>
            <p:txBody>
              <a:bodyPr wrap="square" lIns="0" tIns="0" rIns="0" bIns="0" rtlCol="0" anchor="t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3800" dirty="0">
                    <a:solidFill>
                      <a:srgbClr val="BB3F37"/>
                    </a:solidFill>
                    <a:latin typeface="Calistoga"/>
                  </a:rPr>
                  <a:t>Join Our Book Club Today!</a:t>
                </a:r>
              </a:p>
            </p:txBody>
          </p:sp>
        </p:grpSp>
        <p:sp>
          <p:nvSpPr>
            <p:cNvPr id="14" name="QuickSignup"/>
            <p:cNvSpPr/>
            <p:nvPr/>
          </p:nvSpPr>
          <p:spPr>
            <a:xfrm rot="5400000">
              <a:off x="10117670" y="6784727"/>
              <a:ext cx="701594" cy="141415"/>
            </a:xfrm>
            <a:custGeom>
              <a:avLst/>
              <a:gdLst/>
              <a:ahLst/>
              <a:cxnLst/>
              <a:rect l="l" t="t" r="r" b="b"/>
              <a:pathLst>
                <a:path w="701594" h="141415">
                  <a:moveTo>
                    <a:pt x="0" y="0"/>
                  </a:moveTo>
                  <a:lnTo>
                    <a:pt x="701594" y="0"/>
                  </a:lnTo>
                  <a:lnTo>
                    <a:pt x="701594" y="141415"/>
                  </a:lnTo>
                  <a:lnTo>
                    <a:pt x="0" y="14141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>
                <a:alphaModFix amt="80000"/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US" dirty="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75</Words>
  <Application>Microsoft Office PowerPoint</Application>
  <PresentationFormat>Custom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Albert Sans</vt:lpstr>
      <vt:lpstr>Calistoga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Pick of Sign Up Sheet (Landscape)</dc:title>
  <dc:creator>Computer</dc:creator>
  <cp:lastModifiedBy>Hoang Anh</cp:lastModifiedBy>
  <cp:revision>47</cp:revision>
  <dcterms:created xsi:type="dcterms:W3CDTF">2006-08-16T00:00:00Z</dcterms:created>
  <dcterms:modified xsi:type="dcterms:W3CDTF">2024-05-26T05:14:45Z</dcterms:modified>
  <dc:identifier>DAGGQKlF9F0</dc:identifier>
</cp:coreProperties>
</file>