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1" r:id="rId2"/>
  </p:sldIdLst>
  <p:sldSz cx="7556500" cy="10693400"/>
  <p:notesSz cx="6858000" cy="9144000"/>
  <p:embeddedFontLst>
    <p:embeddedFont>
      <p:font typeface="Inter" panose="02000503000000020004" pitchFamily="2" charset="0"/>
      <p:regular r:id="rId3"/>
      <p:bold r:id="rId4"/>
    </p:embeddedFont>
    <p:embeddedFont>
      <p:font typeface="Inter SemiBold" panose="02000503000000020004" pitchFamily="2" charset="0"/>
      <p:bold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7D5A"/>
    <a:srgbClr val="B45CAB"/>
    <a:srgbClr val="74276C"/>
    <a:srgbClr val="873837"/>
    <a:srgbClr val="1F6567"/>
    <a:srgbClr val="227C8B"/>
    <a:srgbClr val="98512E"/>
    <a:srgbClr val="723619"/>
    <a:srgbClr val="E65B3A"/>
    <a:srgbClr val="D73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25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Overtime #1">
            <a:extLst>
              <a:ext uri="{FF2B5EF4-FFF2-40B4-BE49-F238E27FC236}">
                <a16:creationId xmlns:a16="http://schemas.microsoft.com/office/drawing/2014/main" id="{1584894E-CEFE-F265-7491-37EB07BDEEDB}"/>
              </a:ext>
            </a:extLst>
          </p:cNvPr>
          <p:cNvGrpSpPr/>
          <p:nvPr/>
        </p:nvGrpSpPr>
        <p:grpSpPr>
          <a:xfrm>
            <a:off x="-3500" y="0"/>
            <a:ext cx="7560000" cy="10413255"/>
            <a:chOff x="-3500" y="0"/>
            <a:chExt cx="7560000" cy="10413255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81A29CD-6C49-EFC7-CB4F-68D27BA5BE7B}"/>
                </a:ext>
              </a:extLst>
            </p:cNvPr>
            <p:cNvGrpSpPr/>
            <p:nvPr/>
          </p:nvGrpSpPr>
          <p:grpSpPr>
            <a:xfrm>
              <a:off x="-3500" y="0"/>
              <a:ext cx="7560000" cy="2706363"/>
              <a:chOff x="-3500" y="0"/>
              <a:chExt cx="7560000" cy="2706363"/>
            </a:xfrm>
          </p:grpSpPr>
          <p:pic>
            <p:nvPicPr>
              <p:cNvPr id="3" name="Image"/>
              <p:cNvPicPr>
                <a:picLocks noChangeAspect="1"/>
              </p:cNvPicPr>
              <p:nvPr/>
            </p:nvPicPr>
            <p:blipFill>
              <a:blip r:embed="rId2">
                <a:alphaModFix amt="50000"/>
              </a:blip>
              <a:srcRect t="30061" b="16487"/>
              <a:stretch/>
            </p:blipFill>
            <p:spPr>
              <a:xfrm>
                <a:off x="-3500" y="0"/>
                <a:ext cx="7560000" cy="2692295"/>
              </a:xfrm>
              <a:prstGeom prst="rect">
                <a:avLst/>
              </a:prstGeom>
            </p:spPr>
          </p:pic>
          <p:sp>
            <p:nvSpPr>
              <p:cNvPr id="5" name="Gradient Overlay"/>
              <p:cNvSpPr/>
              <p:nvPr/>
            </p:nvSpPr>
            <p:spPr>
              <a:xfrm rot="10800000">
                <a:off x="0" y="329619"/>
                <a:ext cx="7556500" cy="2376744"/>
              </a:xfrm>
              <a:custGeom>
                <a:avLst/>
                <a:gdLst/>
                <a:ahLst/>
                <a:cxnLst/>
                <a:rect l="l" t="t" r="r" b="b"/>
                <a:pathLst>
                  <a:path w="2709333" h="851772">
                    <a:moveTo>
                      <a:pt x="0" y="0"/>
                    </a:moveTo>
                    <a:lnTo>
                      <a:pt x="2709333" y="0"/>
                    </a:lnTo>
                    <a:lnTo>
                      <a:pt x="2709333" y="851772"/>
                    </a:lnTo>
                    <a:lnTo>
                      <a:pt x="0" y="85177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154F59">
                      <a:alpha val="100000"/>
                    </a:srgbClr>
                  </a:gs>
                  <a:gs pos="100000">
                    <a:srgbClr val="154F59">
                      <a:alpha val="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AD9B61A-D693-6FC4-C499-8C9782DD5BDB}"/>
                </a:ext>
              </a:extLst>
            </p:cNvPr>
            <p:cNvGrpSpPr/>
            <p:nvPr/>
          </p:nvGrpSpPr>
          <p:grpSpPr>
            <a:xfrm>
              <a:off x="333954" y="10290144"/>
              <a:ext cx="6888592" cy="123111"/>
              <a:chOff x="333954" y="10290144"/>
              <a:chExt cx="6888592" cy="123111"/>
            </a:xfrm>
          </p:grpSpPr>
          <p:sp>
            <p:nvSpPr>
              <p:cNvPr id="10" name="TextBox 10"/>
              <p:cNvSpPr txBox="1"/>
              <p:nvPr/>
            </p:nvSpPr>
            <p:spPr>
              <a:xfrm>
                <a:off x="333954" y="10290144"/>
                <a:ext cx="2389684" cy="123111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800" b="1" spc="-40" dirty="0">
                    <a:solidFill>
                      <a:srgbClr val="FFFFFF">
                        <a:alpha val="80000"/>
                      </a:srgbClr>
                    </a:solidFill>
                    <a:latin typeface="Inter SemiBold" panose="02000503000000020004" pitchFamily="2" charset="0"/>
                    <a:ea typeface="Inter SemiBold" panose="02000503000000020004" pitchFamily="2" charset="0"/>
                    <a:cs typeface="Inter Semi-Bold"/>
                    <a:sym typeface="Inter Semi-Bold"/>
                  </a:rPr>
                  <a:t>Overtime pay is 1.5x regular rate after 40 hours/week</a:t>
                </a:r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5411302" y="10290144"/>
                <a:ext cx="1811244" cy="12311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r">
                  <a:spcBef>
                    <a:spcPct val="0"/>
                  </a:spcBef>
                </a:pPr>
                <a:r>
                  <a:rPr lang="en-US" sz="800" b="1" spc="-40" dirty="0">
                    <a:solidFill>
                      <a:srgbClr val="FFFFFF">
                        <a:alpha val="80000"/>
                      </a:srgbClr>
                    </a:solidFill>
                    <a:latin typeface="Inter SemiBold" panose="02000503000000020004" pitchFamily="2" charset="0"/>
                    <a:ea typeface="Inter SemiBold" panose="02000503000000020004" pitchFamily="2" charset="0"/>
                    <a:cs typeface="Inter Semi-Bold"/>
                    <a:sym typeface="Inter Semi-Bold"/>
                  </a:rPr>
                  <a:t>Maximum 12 hours/day, 40 hours/month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0655463-D98A-66D0-88A3-772D80EFBC95}"/>
                </a:ext>
              </a:extLst>
            </p:cNvPr>
            <p:cNvGrpSpPr/>
            <p:nvPr/>
          </p:nvGrpSpPr>
          <p:grpSpPr>
            <a:xfrm>
              <a:off x="369797" y="431485"/>
              <a:ext cx="6760634" cy="1562415"/>
              <a:chOff x="369797" y="431485"/>
              <a:chExt cx="6760634" cy="1562415"/>
            </a:xfrm>
          </p:grpSpPr>
          <p:sp>
            <p:nvSpPr>
              <p:cNvPr id="7" name="TextBox 7"/>
              <p:cNvSpPr txBox="1"/>
              <p:nvPr/>
            </p:nvSpPr>
            <p:spPr>
              <a:xfrm>
                <a:off x="369797" y="431485"/>
                <a:ext cx="6760634" cy="156241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10153" b="1" spc="-548" dirty="0">
                    <a:solidFill>
                      <a:srgbClr val="FFFFFF"/>
                    </a:solidFill>
                    <a:latin typeface="Inter SemiBold" panose="02000503000000020004" pitchFamily="2" charset="0"/>
                    <a:ea typeface="Inter SemiBold" panose="02000503000000020004" pitchFamily="2" charset="0"/>
                    <a:cs typeface="Inter Semi-Bold"/>
                    <a:sym typeface="Inter Semi-Bold"/>
                  </a:rPr>
                  <a:t>Overtime</a:t>
                </a:r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1073641" y="431918"/>
                <a:ext cx="1358810" cy="209513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1350" dirty="0">
                    <a:solidFill>
                      <a:srgbClr val="FFFFFF"/>
                    </a:solidFill>
                    <a:latin typeface="Inter"/>
                    <a:ea typeface="Inter"/>
                    <a:cs typeface="Inter"/>
                    <a:sym typeface="Inter"/>
                  </a:rPr>
                  <a:t>Sign up Sheet</a:t>
                </a:r>
              </a:p>
            </p:txBody>
          </p:sp>
        </p:grpSp>
        <p:sp>
          <p:nvSpPr>
            <p:cNvPr id="9" name="QuickSignup"/>
            <p:cNvSpPr/>
            <p:nvPr/>
          </p:nvSpPr>
          <p:spPr>
            <a:xfrm rot="5400000">
              <a:off x="7037113" y="9740747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3" y="0"/>
                  </a:lnTo>
                  <a:lnTo>
                    <a:pt x="660903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8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  <p:graphicFrame>
        <p:nvGraphicFramePr>
          <p:cNvPr id="12" name="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758314"/>
              </p:ext>
            </p:extLst>
          </p:nvPr>
        </p:nvGraphicFramePr>
        <p:xfrm>
          <a:off x="333954" y="2346331"/>
          <a:ext cx="6888592" cy="7791480"/>
        </p:xfrm>
        <a:graphic>
          <a:graphicData uri="http://schemas.openxmlformats.org/drawingml/2006/table">
            <a:tbl>
              <a:tblPr/>
              <a:tblGrid>
                <a:gridCol w="172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2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2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86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12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Inter SemiBold" panose="02000503000000020004" pitchFamily="2" charset="0"/>
                          <a:ea typeface="Inter SemiBold" panose="02000503000000020004" pitchFamily="2" charset="0"/>
                          <a:cs typeface="Plus Jakarta Sans Bold"/>
                          <a:sym typeface="Plus Jakarta Sans Bold"/>
                        </a:rPr>
                        <a:t>Employee Name</a:t>
                      </a:r>
                      <a:endParaRPr lang="en-US" sz="900" dirty="0">
                        <a:latin typeface="Inter SemiBold" panose="02000503000000020004" pitchFamily="2" charset="0"/>
                        <a:ea typeface="Inter SemiBold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7C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12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Inter SemiBold" panose="02000503000000020004" pitchFamily="2" charset="0"/>
                          <a:ea typeface="Inter SemiBold" panose="02000503000000020004" pitchFamily="2" charset="0"/>
                          <a:cs typeface="Plus Jakarta Sans Bold"/>
                          <a:sym typeface="Plus Jakarta Sans Bold"/>
                        </a:rPr>
                        <a:t>Phone</a:t>
                      </a:r>
                      <a:endParaRPr lang="en-US" sz="900" dirty="0">
                        <a:latin typeface="Inter SemiBold" panose="02000503000000020004" pitchFamily="2" charset="0"/>
                        <a:ea typeface="Inter SemiBold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7C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Inter SemiBold" panose="02000503000000020004" pitchFamily="2" charset="0"/>
                          <a:ea typeface="Inter SemiBold" panose="02000503000000020004" pitchFamily="2" charset="0"/>
                          <a:cs typeface="Plus Jakarta Sans Bold"/>
                          <a:sym typeface="Plus Jakarta Sans Bold"/>
                        </a:rPr>
                        <a:t>Email</a:t>
                      </a:r>
                      <a:endParaRPr lang="en-US" sz="900" dirty="0">
                        <a:latin typeface="Inter SemiBold" panose="02000503000000020004" pitchFamily="2" charset="0"/>
                        <a:ea typeface="Inter SemiBold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7C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b="1" dirty="0">
                          <a:solidFill>
                            <a:srgbClr val="FFFFFF"/>
                          </a:solidFill>
                          <a:latin typeface="Inter SemiBold" panose="02000503000000020004" pitchFamily="2" charset="0"/>
                          <a:ea typeface="Inter SemiBold" panose="02000503000000020004" pitchFamily="2" charset="0"/>
                          <a:cs typeface="Plus Jakarta Sans Bold"/>
                          <a:sym typeface="Plus Jakarta Sans Bold"/>
                        </a:rPr>
                        <a:t>Overtime Date</a:t>
                      </a:r>
                      <a:endParaRPr lang="en-US" sz="900" dirty="0">
                        <a:latin typeface="Inter SemiBold" panose="02000503000000020004" pitchFamily="2" charset="0"/>
                        <a:ea typeface="Inter SemiBold" panose="0200050300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7C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27C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73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860"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9"/>
                        </a:lnSpc>
                        <a:defRPr/>
                      </a:pPr>
                      <a:endParaRPr lang="en-US" sz="800" dirty="0">
                        <a:solidFill>
                          <a:srgbClr val="227C8B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 marL="0" marR="0" marT="0" marB="0" anchor="ctr">
                    <a:lnL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78" cap="flat" cmpd="sng" algn="ctr">
                      <a:solidFill>
                        <a:srgbClr val="91B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Inter</vt:lpstr>
      <vt:lpstr>Inter SemiBold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Mexican Potluck, Overtime, Team (Portrait)</dc:title>
  <dc:creator>Hoang Anh</dc:creator>
  <cp:lastModifiedBy>Hoang Anh</cp:lastModifiedBy>
  <cp:revision>70</cp:revision>
  <dcterms:created xsi:type="dcterms:W3CDTF">2006-08-16T00:00:00Z</dcterms:created>
  <dcterms:modified xsi:type="dcterms:W3CDTF">2024-12-12T09:31:51Z</dcterms:modified>
  <dc:identifier>DAGYs5RSXEM</dc:identifier>
</cp:coreProperties>
</file>