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Host Grotesk" panose="020B0504030402000203" pitchFamily="34" charset="0"/>
      <p:regular r:id="rId3"/>
      <p:bold r:id="rId4"/>
      <p:italic r:id="rId5"/>
      <p:boldItalic r:id="rId6"/>
    </p:embeddedFont>
    <p:embeddedFont>
      <p:font typeface="Host Grotesk SemiBold" panose="020B0504030402000203" pitchFamily="34" charset="0"/>
      <p:bold r:id="rId7"/>
      <p:boldItalic r:id="rId8"/>
    </p:embeddedFont>
    <p:embeddedFont>
      <p:font typeface="Playfair Display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D5A"/>
    <a:srgbClr val="B45CAB"/>
    <a:srgbClr val="74276C"/>
    <a:srgbClr val="873837"/>
    <a:srgbClr val="1F6567"/>
    <a:srgbClr val="227C8B"/>
    <a:srgbClr val="98512E"/>
    <a:srgbClr val="723619"/>
    <a:srgbClr val="E65B3A"/>
    <a:srgbClr val="D73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606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vertime #2">
            <a:extLst>
              <a:ext uri="{FF2B5EF4-FFF2-40B4-BE49-F238E27FC236}">
                <a16:creationId xmlns:a16="http://schemas.microsoft.com/office/drawing/2014/main" id="{7BA19FBC-2415-9950-47A7-60DCA02FFAFD}"/>
              </a:ext>
            </a:extLst>
          </p:cNvPr>
          <p:cNvGrpSpPr/>
          <p:nvPr/>
        </p:nvGrpSpPr>
        <p:grpSpPr>
          <a:xfrm>
            <a:off x="-629788" y="0"/>
            <a:ext cx="8759804" cy="10693400"/>
            <a:chOff x="-629788" y="0"/>
            <a:chExt cx="8759804" cy="10693400"/>
          </a:xfrm>
        </p:grpSpPr>
        <p:sp>
          <p:nvSpPr>
            <p:cNvPr id="2" name="Wall Texture Background"/>
            <p:cNvSpPr/>
            <p:nvPr/>
          </p:nvSpPr>
          <p:spPr>
            <a:xfrm>
              <a:off x="0" y="0"/>
              <a:ext cx="7556500" cy="10693400"/>
            </a:xfrm>
            <a:custGeom>
              <a:avLst/>
              <a:gdLst/>
              <a:ahLst/>
              <a:cxnLst/>
              <a:rect l="l" t="t" r="r" b="b"/>
              <a:pathLst>
                <a:path w="7560000" h="10692000">
                  <a:moveTo>
                    <a:pt x="0" y="0"/>
                  </a:moveTo>
                  <a:lnTo>
                    <a:pt x="7560000" y="0"/>
                  </a:lnTo>
                  <a:lnTo>
                    <a:pt x="7560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</a:blip>
              <a:stretch>
                <a:fillRect l="-66137" r="-4613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8" name="Gradient">
              <a:extLst>
                <a:ext uri="{FF2B5EF4-FFF2-40B4-BE49-F238E27FC236}">
                  <a16:creationId xmlns:a16="http://schemas.microsoft.com/office/drawing/2014/main" id="{77B8F844-D09D-9D55-9D43-485BED7F6D02}"/>
                </a:ext>
              </a:extLst>
            </p:cNvPr>
            <p:cNvGrpSpPr/>
            <p:nvPr/>
          </p:nvGrpSpPr>
          <p:grpSpPr>
            <a:xfrm>
              <a:off x="0" y="1938138"/>
              <a:ext cx="7556500" cy="7563346"/>
              <a:chOff x="0" y="1938138"/>
              <a:chExt cx="7556500" cy="756334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475967" y="1938138"/>
                <a:ext cx="4080533" cy="7563346"/>
              </a:xfrm>
              <a:custGeom>
                <a:avLst/>
                <a:gdLst/>
                <a:ahLst/>
                <a:cxnLst/>
                <a:rect l="l" t="t" r="r" b="b"/>
                <a:pathLst>
                  <a:path w="7563346" h="7563346">
                    <a:moveTo>
                      <a:pt x="0" y="0"/>
                    </a:moveTo>
                    <a:lnTo>
                      <a:pt x="7563346" y="0"/>
                    </a:lnTo>
                    <a:lnTo>
                      <a:pt x="7563346" y="7563346"/>
                    </a:lnTo>
                    <a:lnTo>
                      <a:pt x="0" y="7563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r="-8535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1938138"/>
                <a:ext cx="3482813" cy="7563346"/>
              </a:xfrm>
              <a:custGeom>
                <a:avLst/>
                <a:gdLst/>
                <a:ahLst/>
                <a:cxnLst/>
                <a:rect l="l" t="t" r="r" b="b"/>
                <a:pathLst>
                  <a:path w="7563346" h="7563346">
                    <a:moveTo>
                      <a:pt x="0" y="0"/>
                    </a:moveTo>
                    <a:lnTo>
                      <a:pt x="7563346" y="0"/>
                    </a:lnTo>
                    <a:lnTo>
                      <a:pt x="7563346" y="7563346"/>
                    </a:lnTo>
                    <a:lnTo>
                      <a:pt x="0" y="7563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11716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4" name="Text">
              <a:extLst>
                <a:ext uri="{FF2B5EF4-FFF2-40B4-BE49-F238E27FC236}">
                  <a16:creationId xmlns:a16="http://schemas.microsoft.com/office/drawing/2014/main" id="{63BE1EFF-F3CB-FDCD-6CA3-74930EF991B7}"/>
                </a:ext>
              </a:extLst>
            </p:cNvPr>
            <p:cNvGrpSpPr/>
            <p:nvPr/>
          </p:nvGrpSpPr>
          <p:grpSpPr>
            <a:xfrm>
              <a:off x="-629788" y="31316"/>
              <a:ext cx="8759804" cy="2239074"/>
              <a:chOff x="-629788" y="31316"/>
              <a:chExt cx="8759804" cy="2239074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-629788" y="31316"/>
                <a:ext cx="8759804" cy="22390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550" i="1" spc="-726" dirty="0">
                    <a:solidFill>
                      <a:srgbClr val="1F6567"/>
                    </a:solidFill>
                    <a:latin typeface="Playfair Display" pitchFamily="2" charset="0"/>
                    <a:ea typeface="Playfair Display Italics"/>
                    <a:cs typeface="Playfair Display Italics"/>
                    <a:sym typeface="Playfair Display Italics"/>
                  </a:rPr>
                  <a:t>O</a:t>
                </a:r>
                <a:r>
                  <a:rPr lang="en-US" sz="14550" spc="-726" dirty="0">
                    <a:solidFill>
                      <a:srgbClr val="1F6567"/>
                    </a:solidFill>
                    <a:latin typeface="Playfair Display" pitchFamily="2" charset="0"/>
                    <a:ea typeface="Playfair Display"/>
                    <a:cs typeface="Playfair Display"/>
                    <a:sym typeface="Playfair Display"/>
                  </a:rPr>
                  <a:t>ver</a:t>
                </a:r>
                <a:r>
                  <a:rPr lang="en-US" sz="14550" i="1" spc="-726" dirty="0">
                    <a:solidFill>
                      <a:srgbClr val="1F6567"/>
                    </a:solidFill>
                    <a:latin typeface="Playfair Display" pitchFamily="2" charset="0"/>
                    <a:ea typeface="Playfair Display Italics"/>
                    <a:cs typeface="Playfair Display Italics"/>
                    <a:sym typeface="Playfair Display Italics"/>
                  </a:rPr>
                  <a:t>t</a:t>
                </a:r>
                <a:r>
                  <a:rPr lang="en-US" sz="14550" spc="-726" dirty="0">
                    <a:solidFill>
                      <a:srgbClr val="1F6567"/>
                    </a:solidFill>
                    <a:latin typeface="Playfair Display" pitchFamily="2" charset="0"/>
                    <a:ea typeface="Playfair Display"/>
                    <a:cs typeface="Playfair Display"/>
                    <a:sym typeface="Playfair Display"/>
                  </a:rPr>
                  <a:t>ime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445249" y="588308"/>
                <a:ext cx="768497" cy="1631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1050" u="none" strike="noStrike" spc="-58" dirty="0">
                    <a:solidFill>
                      <a:srgbClr val="1F6567">
                        <a:alpha val="6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sign up sheet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558B9E-905D-CF13-4B61-3B2D1D0EA525}"/>
                </a:ext>
              </a:extLst>
            </p:cNvPr>
            <p:cNvGrpSpPr/>
            <p:nvPr/>
          </p:nvGrpSpPr>
          <p:grpSpPr>
            <a:xfrm>
              <a:off x="1631636" y="1378900"/>
              <a:ext cx="4449903" cy="4438598"/>
              <a:chOff x="1631636" y="1378900"/>
              <a:chExt cx="4449903" cy="4438598"/>
            </a:xfrm>
          </p:grpSpPr>
          <p:sp>
            <p:nvSpPr>
              <p:cNvPr id="8" name="Shadow"/>
              <p:cNvSpPr/>
              <p:nvPr/>
            </p:nvSpPr>
            <p:spPr>
              <a:xfrm>
                <a:off x="1761071" y="1391610"/>
                <a:ext cx="4320468" cy="4320468"/>
              </a:xfrm>
              <a:custGeom>
                <a:avLst/>
                <a:gdLst/>
                <a:ahLst/>
                <a:cxnLst/>
                <a:rect l="l" t="t" r="r" b="b"/>
                <a:pathLst>
                  <a:path w="5760624" h="5760624">
                    <a:moveTo>
                      <a:pt x="0" y="0"/>
                    </a:moveTo>
                    <a:lnTo>
                      <a:pt x="5760624" y="0"/>
                    </a:lnTo>
                    <a:lnTo>
                      <a:pt x="5760624" y="5760624"/>
                    </a:lnTo>
                    <a:lnTo>
                      <a:pt x="0" y="57606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Clock"/>
              <p:cNvSpPr/>
              <p:nvPr/>
            </p:nvSpPr>
            <p:spPr>
              <a:xfrm>
                <a:off x="1631636" y="1378900"/>
                <a:ext cx="4172282" cy="4438598"/>
              </a:xfrm>
              <a:custGeom>
                <a:avLst/>
                <a:gdLst/>
                <a:ahLst/>
                <a:cxnLst/>
                <a:rect l="l" t="t" r="r" b="b"/>
                <a:pathLst>
                  <a:path w="5563043" h="5918131">
                    <a:moveTo>
                      <a:pt x="0" y="0"/>
                    </a:moveTo>
                    <a:lnTo>
                      <a:pt x="5563043" y="0"/>
                    </a:lnTo>
                    <a:lnTo>
                      <a:pt x="5563043" y="5918131"/>
                    </a:lnTo>
                    <a:lnTo>
                      <a:pt x="0" y="59181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7" name="Text">
              <a:extLst>
                <a:ext uri="{FF2B5EF4-FFF2-40B4-BE49-F238E27FC236}">
                  <a16:creationId xmlns:a16="http://schemas.microsoft.com/office/drawing/2014/main" id="{2723AC30-A280-296D-57DD-1AE13E360D8D}"/>
                </a:ext>
              </a:extLst>
            </p:cNvPr>
            <p:cNvGrpSpPr/>
            <p:nvPr/>
          </p:nvGrpSpPr>
          <p:grpSpPr>
            <a:xfrm>
              <a:off x="279825" y="10250169"/>
              <a:ext cx="6996849" cy="123111"/>
              <a:chOff x="279825" y="10250169"/>
              <a:chExt cx="6996849" cy="12311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79825" y="10250169"/>
                <a:ext cx="3663014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1F6567">
                        <a:alpha val="80000"/>
                      </a:srgbClr>
                    </a:solidFill>
                    <a:latin typeface="Host Grotesk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Stellar Innovations Inc | </a:t>
                </a:r>
                <a:r>
                  <a:rPr lang="en-US" sz="800" spc="-40" dirty="0">
                    <a:solidFill>
                      <a:srgbClr val="1F6567">
                        <a:alpha val="80000"/>
                      </a:srgbClr>
                    </a:solidFill>
                    <a:latin typeface="Host Grotesk" panose="020B0504030402000203" pitchFamily="34" charset="0"/>
                    <a:ea typeface="Host Grotesk"/>
                    <a:cs typeface="Host Grotesk"/>
                    <a:sym typeface="Host Grotesk"/>
                  </a:rPr>
                  <a:t>1234 Horizon Blvd, Suite 567, San Francisco, CA 94105, USA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574891" y="10250169"/>
                <a:ext cx="1701783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1F6567">
                        <a:alpha val="80000"/>
                      </a:srgbClr>
                    </a:solidFill>
                    <a:latin typeface="Host Grotesk" panose="020B0504030402000203" pitchFamily="34" charset="0"/>
                    <a:ea typeface="Host Grotesk Bold"/>
                    <a:cs typeface="Host Grotesk Bold"/>
                    <a:sym typeface="Host Grotesk Bold"/>
                  </a:rPr>
                  <a:t>Email | </a:t>
                </a:r>
                <a:r>
                  <a:rPr lang="en-US" sz="800" spc="-40" dirty="0">
                    <a:solidFill>
                      <a:srgbClr val="1F6567">
                        <a:alpha val="80000"/>
                      </a:srgbClr>
                    </a:solidFill>
                    <a:latin typeface="Host Grotesk" panose="020B0504030402000203" pitchFamily="34" charset="0"/>
                    <a:ea typeface="Host Grotesk"/>
                    <a:cs typeface="Host Grotesk"/>
                    <a:sym typeface="Host Grotesk"/>
                  </a:rPr>
                  <a:t>contact@stellarinnovations.com</a:t>
                </a:r>
              </a:p>
            </p:txBody>
          </p:sp>
        </p:grpSp>
        <p:grpSp>
          <p:nvGrpSpPr>
            <p:cNvPr id="49" name="Text">
              <a:extLst>
                <a:ext uri="{FF2B5EF4-FFF2-40B4-BE49-F238E27FC236}">
                  <a16:creationId xmlns:a16="http://schemas.microsoft.com/office/drawing/2014/main" id="{5C718602-82A6-3BC0-79C7-E2BC15FBB4D1}"/>
                </a:ext>
              </a:extLst>
            </p:cNvPr>
            <p:cNvGrpSpPr/>
            <p:nvPr/>
          </p:nvGrpSpPr>
          <p:grpSpPr>
            <a:xfrm>
              <a:off x="6131080" y="2541099"/>
              <a:ext cx="1145595" cy="1213946"/>
              <a:chOff x="6131080" y="2541099"/>
              <a:chExt cx="1145595" cy="1213946"/>
            </a:xfrm>
          </p:grpSpPr>
          <p:sp>
            <p:nvSpPr>
              <p:cNvPr id="23" name="AutoShape 23"/>
              <p:cNvSpPr/>
              <p:nvPr/>
            </p:nvSpPr>
            <p:spPr>
              <a:xfrm>
                <a:off x="7196423" y="3042435"/>
                <a:ext cx="80252" cy="0"/>
              </a:xfrm>
              <a:prstGeom prst="line">
                <a:avLst/>
              </a:prstGeom>
              <a:ln w="6350" cap="flat">
                <a:solidFill>
                  <a:srgbClr val="1F6567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7196423" y="3494665"/>
                <a:ext cx="80252" cy="0"/>
              </a:xfrm>
              <a:prstGeom prst="line">
                <a:avLst/>
              </a:prstGeom>
              <a:ln w="6350" cap="flat">
                <a:solidFill>
                  <a:srgbClr val="1F6567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6131080" y="2541099"/>
                <a:ext cx="1145594" cy="237414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6350" cap="rnd">
                <a:solidFill>
                  <a:srgbClr val="1F6567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6143762" y="2996268"/>
                <a:ext cx="973436" cy="923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600" dirty="0">
                    <a:solidFill>
                      <a:srgbClr val="1F6567">
                        <a:alpha val="8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Overtime Pay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6318778" y="3106758"/>
                <a:ext cx="798420" cy="1960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500"/>
                  </a:lnSpc>
                  <a:spcBef>
                    <a:spcPct val="0"/>
                  </a:spcBef>
                </a:pPr>
                <a:r>
                  <a:rPr lang="en-US" sz="500" dirty="0">
                    <a:solidFill>
                      <a:srgbClr val="1F6567">
                        <a:alpha val="60000"/>
                      </a:srgbClr>
                    </a:solidFill>
                    <a:latin typeface="Host Grotesk"/>
                    <a:ea typeface="Host Grotesk"/>
                    <a:cs typeface="Host Grotesk"/>
                    <a:sym typeface="Host Grotesk"/>
                  </a:rPr>
                  <a:t>Overtime hours are compensated at 1.5 times the regular hourly rate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6143762" y="3448499"/>
                <a:ext cx="973436" cy="923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600" dirty="0">
                    <a:solidFill>
                      <a:srgbClr val="1F6567">
                        <a:alpha val="8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Compensatory Time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6318778" y="3558989"/>
                <a:ext cx="798420" cy="1960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500"/>
                  </a:lnSpc>
                  <a:spcBef>
                    <a:spcPct val="0"/>
                  </a:spcBef>
                </a:pPr>
                <a:r>
                  <a:rPr lang="en-US" sz="500" dirty="0">
                    <a:solidFill>
                      <a:srgbClr val="1F6567">
                        <a:alpha val="60000"/>
                      </a:srgbClr>
                    </a:solidFill>
                    <a:latin typeface="Host Grotesk"/>
                    <a:ea typeface="Host Grotesk"/>
                    <a:cs typeface="Host Grotesk"/>
                    <a:sym typeface="Host Grotesk"/>
                  </a:rPr>
                  <a:t>Extra hours worked can earn compensatory time off (CTO) for future use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6236979" y="2582787"/>
                <a:ext cx="933796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spc="-55" dirty="0">
                    <a:solidFill>
                      <a:srgbClr val="1F6567">
                        <a:alpha val="94902"/>
                      </a:srgbClr>
                    </a:solidFill>
                    <a:latin typeface="Host Grotesk SemiBold" panose="020B0504030402000203" pitchFamily="34" charset="0"/>
                    <a:ea typeface="Host Grotesk Bold"/>
                    <a:cs typeface="Host Grotesk Bold"/>
                    <a:sym typeface="Host Grotesk Bold"/>
                  </a:rPr>
                  <a:t>Benefits</a:t>
                </a:r>
              </a:p>
            </p:txBody>
          </p:sp>
        </p:grpSp>
        <p:grpSp>
          <p:nvGrpSpPr>
            <p:cNvPr id="50" name="Text">
              <a:extLst>
                <a:ext uri="{FF2B5EF4-FFF2-40B4-BE49-F238E27FC236}">
                  <a16:creationId xmlns:a16="http://schemas.microsoft.com/office/drawing/2014/main" id="{7DDE8DB7-722D-982E-6D37-CA34F2A91DAF}"/>
                </a:ext>
              </a:extLst>
            </p:cNvPr>
            <p:cNvGrpSpPr/>
            <p:nvPr/>
          </p:nvGrpSpPr>
          <p:grpSpPr>
            <a:xfrm>
              <a:off x="279825" y="2541099"/>
              <a:ext cx="1145594" cy="1213946"/>
              <a:chOff x="279825" y="2541099"/>
              <a:chExt cx="1145594" cy="1213946"/>
            </a:xfrm>
          </p:grpSpPr>
          <p:sp>
            <p:nvSpPr>
              <p:cNvPr id="15" name="AutoShape 15"/>
              <p:cNvSpPr/>
              <p:nvPr/>
            </p:nvSpPr>
            <p:spPr>
              <a:xfrm flipH="1" flipV="1">
                <a:off x="279825" y="3494665"/>
                <a:ext cx="80252" cy="0"/>
              </a:xfrm>
              <a:prstGeom prst="line">
                <a:avLst/>
              </a:prstGeom>
              <a:ln w="6350" cap="flat">
                <a:solidFill>
                  <a:srgbClr val="1F6567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H="1" flipV="1">
                <a:off x="279825" y="3042435"/>
                <a:ext cx="80252" cy="0"/>
              </a:xfrm>
              <a:prstGeom prst="line">
                <a:avLst/>
              </a:prstGeom>
              <a:ln w="6350" cap="flat">
                <a:solidFill>
                  <a:srgbClr val="1F6567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279825" y="2541099"/>
                <a:ext cx="1145594" cy="237414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6350" cap="rnd">
                <a:solidFill>
                  <a:srgbClr val="1F6567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36500" y="2996268"/>
                <a:ext cx="973436" cy="923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600" dirty="0">
                    <a:solidFill>
                      <a:srgbClr val="1F6567">
                        <a:alpha val="8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Approval Required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36500" y="3106758"/>
                <a:ext cx="856683" cy="1960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500"/>
                  </a:lnSpc>
                  <a:spcBef>
                    <a:spcPct val="0"/>
                  </a:spcBef>
                </a:pPr>
                <a:r>
                  <a:rPr lang="en-US" sz="500" dirty="0">
                    <a:solidFill>
                      <a:srgbClr val="1F6567">
                        <a:alpha val="60000"/>
                      </a:srgbClr>
                    </a:solidFill>
                    <a:latin typeface="Host Grotesk"/>
                    <a:ea typeface="Host Grotesk"/>
                    <a:cs typeface="Host Grotesk"/>
                    <a:sym typeface="Host Grotesk"/>
                  </a:rPr>
                  <a:t>Overtime must be approved by the direct manager before signing up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36500" y="3448499"/>
                <a:ext cx="973436" cy="923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600" dirty="0">
                    <a:solidFill>
                      <a:srgbClr val="1F6567">
                        <a:alpha val="8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Time Limit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36500" y="3558989"/>
                <a:ext cx="856683" cy="1960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500"/>
                  </a:lnSpc>
                  <a:spcBef>
                    <a:spcPct val="0"/>
                  </a:spcBef>
                </a:pPr>
                <a:r>
                  <a:rPr lang="en-US" sz="500" dirty="0">
                    <a:solidFill>
                      <a:srgbClr val="1F6567">
                        <a:alpha val="60000"/>
                      </a:srgbClr>
                    </a:solidFill>
                    <a:latin typeface="Host Grotesk"/>
                    <a:ea typeface="Host Grotesk"/>
                    <a:cs typeface="Host Grotesk"/>
                    <a:sym typeface="Host Grotesk"/>
                  </a:rPr>
                  <a:t>Overtime is limited to a maximum of 12 hours per day and 40 hours per month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385724" y="2582787"/>
                <a:ext cx="933796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spc="-55" dirty="0">
                    <a:solidFill>
                      <a:srgbClr val="1F6567">
                        <a:alpha val="94902"/>
                      </a:srgbClr>
                    </a:solidFill>
                    <a:latin typeface="Host Grotesk SemiBold" panose="020B0504030402000203" pitchFamily="34" charset="0"/>
                    <a:ea typeface="Host Grotesk Bold"/>
                    <a:cs typeface="Host Grotesk Bold"/>
                    <a:sym typeface="Host Grotesk Bold"/>
                  </a:rPr>
                  <a:t>Requirements</a:t>
                </a:r>
              </a:p>
            </p:txBody>
          </p:sp>
        </p:grpSp>
        <p:sp>
          <p:nvSpPr>
            <p:cNvPr id="11" name="QuickSignup"/>
            <p:cNvSpPr/>
            <p:nvPr/>
          </p:nvSpPr>
          <p:spPr>
            <a:xfrm>
              <a:off x="4406290" y="10252939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0" y="0"/>
                  </a:lnTo>
                  <a:lnTo>
                    <a:pt x="705150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0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19962"/>
              </p:ext>
            </p:extLst>
          </p:nvPr>
        </p:nvGraphicFramePr>
        <p:xfrm>
          <a:off x="279825" y="4583719"/>
          <a:ext cx="6996850" cy="5561028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9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Employee Name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5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Phone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Email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5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Overtime Date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Reason for Overtime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894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1F65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AC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Host Grotesk</vt:lpstr>
      <vt:lpstr>Playfair Display</vt:lpstr>
      <vt:lpstr>Host Grotesk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Potluck, Overtime, Team (Portrait)</dc:title>
  <dc:creator>Hoang Anh</dc:creator>
  <cp:lastModifiedBy>Hoang Anh</cp:lastModifiedBy>
  <cp:revision>70</cp:revision>
  <dcterms:created xsi:type="dcterms:W3CDTF">2006-08-16T00:00:00Z</dcterms:created>
  <dcterms:modified xsi:type="dcterms:W3CDTF">2024-12-12T09:40:04Z</dcterms:modified>
  <dc:identifier>DAGYs5RSXEM</dc:identifier>
</cp:coreProperties>
</file>